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309" r:id="rId9"/>
    <p:sldId id="266" r:id="rId10"/>
    <p:sldId id="267" r:id="rId11"/>
    <p:sldId id="362" r:id="rId12"/>
    <p:sldId id="269" r:id="rId13"/>
    <p:sldId id="338" r:id="rId14"/>
    <p:sldId id="312" r:id="rId15"/>
    <p:sldId id="364" r:id="rId16"/>
    <p:sldId id="365" r:id="rId17"/>
    <p:sldId id="272" r:id="rId18"/>
    <p:sldId id="314" r:id="rId19"/>
    <p:sldId id="315" r:id="rId20"/>
    <p:sldId id="317" r:id="rId21"/>
    <p:sldId id="373" r:id="rId22"/>
    <p:sldId id="316" r:id="rId23"/>
    <p:sldId id="366" r:id="rId24"/>
    <p:sldId id="320" r:id="rId25"/>
    <p:sldId id="326" r:id="rId26"/>
    <p:sldId id="318" r:id="rId27"/>
    <p:sldId id="346" r:id="rId28"/>
    <p:sldId id="321" r:id="rId29"/>
    <p:sldId id="369" r:id="rId30"/>
    <p:sldId id="322" r:id="rId31"/>
    <p:sldId id="323" r:id="rId32"/>
    <p:sldId id="344" r:id="rId33"/>
    <p:sldId id="345" r:id="rId34"/>
    <p:sldId id="325" r:id="rId35"/>
    <p:sldId id="367" r:id="rId36"/>
    <p:sldId id="368" r:id="rId37"/>
    <p:sldId id="363" r:id="rId38"/>
    <p:sldId id="361" r:id="rId39"/>
    <p:sldId id="341" r:id="rId40"/>
    <p:sldId id="347" r:id="rId41"/>
    <p:sldId id="348" r:id="rId42"/>
    <p:sldId id="289" r:id="rId43"/>
    <p:sldId id="349" r:id="rId44"/>
    <p:sldId id="328" r:id="rId45"/>
    <p:sldId id="350" r:id="rId46"/>
    <p:sldId id="351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70" r:id="rId56"/>
    <p:sldId id="371" r:id="rId57"/>
    <p:sldId id="301" r:id="rId58"/>
    <p:sldId id="372" r:id="rId59"/>
    <p:sldId id="335" r:id="rId60"/>
    <p:sldId id="303" r:id="rId61"/>
    <p:sldId id="304" r:id="rId62"/>
    <p:sldId id="305" r:id="rId63"/>
    <p:sldId id="336" r:id="rId6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3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388" y="-5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14A84-196C-4588-B786-14EA0DC2F473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8B1C-A961-468B-9E08-79730821D4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097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1C4E1-DA74-40A3-BB55-472BD7703BF1}" type="datetimeFigureOut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9F1C3-006E-496E-B10A-4FF44D2102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64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F5E278D4-4203-4F17-81C2-6BF19196D87B}" type="slidenum">
              <a:rPr lang="en-US" altLang="zh-TW" smtClean="0"/>
              <a:pPr eaLnBrk="1" hangingPunct="1"/>
              <a:t>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F70C742-BA99-458F-A3A5-9356F95DE57C}" type="slidenum">
              <a:rPr lang="en-US" altLang="zh-TW" smtClean="0"/>
              <a:pPr eaLnBrk="1" hangingPunct="1"/>
              <a:t>39</a:t>
            </a:fld>
            <a:endParaRPr lang="en-US" altLang="zh-TW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174C19CA-0F13-4205-ABC2-18D81437CD10}" type="slidenum">
              <a:rPr lang="en-US" altLang="zh-TW" smtClean="0"/>
              <a:pPr eaLnBrk="1" hangingPunct="1"/>
              <a:t>40</a:t>
            </a:fld>
            <a:endParaRPr lang="en-US" altLang="zh-TW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CA3479D1-AA31-4E78-BD4A-18E1218BFBB3}" type="slidenum">
              <a:rPr lang="en-US" altLang="zh-TW" smtClean="0"/>
              <a:pPr eaLnBrk="1" hangingPunct="1"/>
              <a:t>41</a:t>
            </a:fld>
            <a:endParaRPr lang="en-US" altLang="zh-TW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F70C742-BA99-458F-A3A5-9356F95DE57C}" type="slidenum">
              <a:rPr lang="en-US" altLang="zh-TW" smtClean="0"/>
              <a:pPr eaLnBrk="1" hangingPunct="1"/>
              <a:t>43</a:t>
            </a:fld>
            <a:endParaRPr lang="en-US" altLang="zh-TW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F70C742-BA99-458F-A3A5-9356F95DE57C}" type="slidenum">
              <a:rPr lang="en-US" altLang="zh-TW" smtClean="0"/>
              <a:pPr eaLnBrk="1" hangingPunct="1"/>
              <a:t>47</a:t>
            </a:fld>
            <a:endParaRPr lang="en-US" altLang="zh-TW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8ABC6035-BDDE-485E-BEB8-7546EAA492BD}" type="slidenum">
              <a:rPr lang="en-US" altLang="zh-TW" smtClean="0"/>
              <a:pPr eaLnBrk="1" hangingPunct="1"/>
              <a:t>51</a:t>
            </a:fld>
            <a:endParaRPr lang="en-US" altLang="zh-TW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08FF78C8-2BE8-48BF-8244-B040F5B8C300}" type="slidenum">
              <a:rPr lang="en-US" altLang="zh-TW" smtClean="0"/>
              <a:pPr eaLnBrk="1" hangingPunct="1"/>
              <a:t>60</a:t>
            </a:fld>
            <a:endParaRPr lang="en-US" altLang="zh-TW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6716B12D-1152-46B8-867A-90811798A283}" type="slidenum">
              <a:rPr lang="en-US" altLang="zh-TW" smtClean="0"/>
              <a:pPr eaLnBrk="1" hangingPunct="1"/>
              <a:t>63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7AA09D7C-6E32-4DAC-BF35-359E6D7F76E7}" type="slidenum">
              <a:rPr lang="en-US" altLang="zh-TW" smtClean="0"/>
              <a:pPr eaLnBrk="1" hangingPunct="1"/>
              <a:t>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0AE65420-C8C6-4B7B-8221-992CD19303FB}" type="slidenum">
              <a:rPr lang="zh-TW" altLang="en-US" smtClean="0"/>
              <a:pPr eaLnBrk="1" hangingPunct="1"/>
              <a:t>5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A2EA4ADB-29E7-429E-AFA6-48C025D5D7E4}" type="slidenum">
              <a:rPr lang="zh-TW" altLang="en-US" smtClean="0"/>
              <a:pPr eaLnBrk="1" hangingPunct="1"/>
              <a:t>9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5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BF7FD31-C488-40BF-9CD0-017CA7C20183}" type="slidenum">
              <a:rPr lang="zh-TW" altLang="en-US" smtClean="0"/>
              <a:pPr eaLnBrk="1" hangingPunct="1"/>
              <a:t>12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7A41D424-CB32-40AF-AB63-B5F5200F1D48}" type="slidenum">
              <a:rPr lang="en-US" altLang="zh-TW" smtClean="0"/>
              <a:pPr eaLnBrk="1" hangingPunct="1"/>
              <a:t>22</a:t>
            </a:fld>
            <a:endParaRPr lang="en-US" altLang="zh-TW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B89A29D2-3F96-4B35-A179-761D8FEB365D}" type="slidenum">
              <a:rPr lang="en-US" altLang="zh-TW" smtClean="0"/>
              <a:pPr eaLnBrk="1" hangingPunct="1"/>
              <a:t>23</a:t>
            </a:fld>
            <a:endParaRPr lang="en-US" altLang="zh-TW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992C747-667B-4D4B-A10F-392F79B9F125}" type="slidenum">
              <a:rPr lang="en-US" altLang="zh-TW" smtClean="0"/>
              <a:pPr eaLnBrk="1" hangingPunct="1"/>
              <a:t>24</a:t>
            </a:fld>
            <a:endParaRPr lang="en-US" altLang="zh-TW" smtClean="0"/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/>
            <a:fld id="{A1B4624C-F275-4706-9673-70F280B196DF}" type="slidenum">
              <a:rPr lang="en-US" altLang="zh-TW" sz="1200"/>
              <a:pPr algn="r" eaLnBrk="1" hangingPunct="1"/>
              <a:t>24</a:t>
            </a:fld>
            <a:endParaRPr lang="en-US" altLang="zh-TW" sz="1200"/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1054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ABB757B8-933B-4488-B7E0-E442AC881293}" type="slidenum">
              <a:rPr lang="en-US" altLang="zh-TW" smtClean="0"/>
              <a:pPr eaLnBrk="1" hangingPunct="1"/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DFF0-D438-44FD-884E-6BB9BAD824D1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92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B037-A289-4B97-A9A0-9697B32044B4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83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925B-D4C6-4DF3-8396-025CC3235661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73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041"/>
          <a:stretch/>
        </p:blipFill>
        <p:spPr>
          <a:xfrm>
            <a:off x="0" y="0"/>
            <a:ext cx="9144000" cy="8887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4548-04A5-46A4-B630-F1D389A8AB16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參考諮詢組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8608"/>
            <a:ext cx="1450009" cy="10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69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4" b="2946"/>
          <a:stretch/>
        </p:blipFill>
        <p:spPr>
          <a:xfrm>
            <a:off x="0" y="2564904"/>
            <a:ext cx="9144000" cy="35538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400" cy="1362075"/>
          </a:xfrm>
        </p:spPr>
        <p:txBody>
          <a:bodyPr anchor="t"/>
          <a:lstStyle>
            <a:lvl1pPr algn="l">
              <a:defRPr sz="40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3102124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22462-4AD7-4F11-B5E2-503FA1B25931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1" t="6269" r="16" b="77034"/>
          <a:stretch/>
        </p:blipFill>
        <p:spPr>
          <a:xfrm>
            <a:off x="-282011" y="-102550"/>
            <a:ext cx="9426011" cy="11451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矩形 10"/>
          <p:cNvSpPr/>
          <p:nvPr userDrawn="1"/>
        </p:nvSpPr>
        <p:spPr>
          <a:xfrm>
            <a:off x="0" y="-102550"/>
            <a:ext cx="683568" cy="6960550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62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9BFC-B116-4225-88CC-06DDDA7EA165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85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4232-2EEE-43BD-BB96-AB7D5155089C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169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B529-17A5-4245-BDDD-D0CE1C66C7DE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55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FE2C-5970-4DB4-88E5-5C101EC9AD9C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62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08DD-5F34-478A-88C6-8762595BCF4A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05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FE6-FCB9-4178-A7F1-BF9652585209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51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177D3-8BC9-41F7-8F59-3414C225B17F}" type="datetime1">
              <a:rPr lang="zh-TW" altLang="en-US" smtClean="0"/>
              <a:t>2013/10/16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參考諮詢組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218E-0C42-4824-A779-DA664D3375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911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http://infosec.ntou.edu.tw/?cat=13" TargetMode="External"/><Relationship Id="rId4" Type="http://schemas.openxmlformats.org/officeDocument/2006/relationships/hyperlink" Target="http://infosec.ntou.edu.tw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hyperlink" Target="http://udndata.com/library/fullpag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rary.pressdisplay.com/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://kmw.ctgin.com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ritilibrary.com/Search/alBook" TargetMode="External"/><Relationship Id="rId3" Type="http://schemas.openxmlformats.org/officeDocument/2006/relationships/hyperlink" Target="http://reading.udn.com/lib/ntou" TargetMode="External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hyperlink" Target="http://ntou.lib.overdrive.com/" TargetMode="Externa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slvpn.ntou.edu.tw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li.ntou.edu.tw/4net/demo2.php#10201" TargetMode="External"/><Relationship Id="rId3" Type="http://schemas.openxmlformats.org/officeDocument/2006/relationships/hyperlink" Target="mailto:lit@mail.ntou.edu.tw" TargetMode="External"/><Relationship Id="rId7" Type="http://schemas.openxmlformats.org/officeDocument/2006/relationships/hyperlink" Target="http://li.ntou.edu.tw/6con/office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taff@mail.ntou.edu.tw?subject=From%20WWW:" TargetMode="External"/><Relationship Id="rId5" Type="http://schemas.openxmlformats.org/officeDocument/2006/relationships/hyperlink" Target="mailto:jenny@mail.ntou.edu.tw" TargetMode="External"/><Relationship Id="rId4" Type="http://schemas.openxmlformats.org/officeDocument/2006/relationships/hyperlink" Target="mailto:shangtzu@mail.ntou.edu.t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196752"/>
            <a:ext cx="7918648" cy="187463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8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認識圖書館</a:t>
            </a:r>
            <a:endParaRPr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47" name="副標題 3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6400800" cy="985837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圖書暨資訊處 參考諮詢組</a:t>
            </a:r>
            <a:endParaRPr lang="en-US" altLang="zh-TW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102.10.16</a:t>
            </a:r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海洋</a:t>
            </a:r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環境資訊</a:t>
            </a:r>
            <a:r>
              <a:rPr lang="zh-TW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系一</a:t>
            </a:r>
            <a:r>
              <a:rPr lang="en-US" altLang="zh-TW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629275" y="188913"/>
            <a:ext cx="32639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大一學習促進活動系列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4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sz="5400" err="1"/>
              <a:t>看影片的空間</a:t>
            </a:r>
            <a:endParaRPr sz="540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>
          <a:xfrm>
            <a:off x="467544" y="4746360"/>
            <a:ext cx="4042792" cy="1905075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zh-TW" sz="29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個人視聽座</a:t>
            </a:r>
            <a:endParaRPr lang="en-US" altLang="zh-TW" sz="29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500"/>
              </a:spcBef>
              <a:defRPr/>
            </a:pPr>
            <a:r>
              <a:rPr lang="zh-TW" altLang="en-US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提供</a:t>
            </a:r>
            <a:r>
              <a:rPr lang="en-US" altLang="zh-TW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台電腦可觀看</a:t>
            </a:r>
            <a:r>
              <a:rPr lang="en-US" altLang="zh-TW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DVD</a:t>
            </a:r>
          </a:p>
          <a:p>
            <a:pPr eaLnBrk="1" hangingPunct="1">
              <a:spcBef>
                <a:spcPts val="500"/>
              </a:spcBef>
              <a:defRPr/>
            </a:pPr>
            <a:r>
              <a:rPr lang="zh-TW" altLang="en-US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其中</a:t>
            </a:r>
            <a:r>
              <a:rPr lang="en-US" altLang="zh-TW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9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台可支援檢索用途</a:t>
            </a:r>
            <a:endParaRPr lang="en-US" altLang="zh-TW" sz="29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  <p:sp>
        <p:nvSpPr>
          <p:cNvPr id="1536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7BB2E1DE-E8D1-4E3A-B3DC-45C4F999AB39}" type="slidenum">
              <a:rPr lang="en-US" altLang="zh-TW" smtClean="0"/>
              <a:pPr eaLnBrk="1" hangingPunct="1"/>
              <a:t>10</a:t>
            </a:fld>
            <a:endParaRPr lang="en-US" altLang="zh-TW" smtClean="0"/>
          </a:p>
        </p:txBody>
      </p:sp>
      <p:pic>
        <p:nvPicPr>
          <p:cNvPr id="15365" name="Picture 2" descr="\\stage\public\20100912\101CPC__\DSC_012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6" y="1484784"/>
            <a:ext cx="440935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\\stage\public\20100912\101CPC__\DSC_0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860003"/>
            <a:ext cx="4068068" cy="272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圖說文字 8"/>
          <p:cNvSpPr/>
          <p:nvPr/>
        </p:nvSpPr>
        <p:spPr>
          <a:xfrm>
            <a:off x="5653088" y="1268413"/>
            <a:ext cx="3095625" cy="2592387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8666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團體視聽室  </a:t>
            </a:r>
            <a:r>
              <a:rPr lang="en-US" altLang="zh-TW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人以上</a:t>
            </a:r>
            <a:endPara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間</a:t>
            </a: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(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每間可容納</a:t>
            </a: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提供</a:t>
            </a: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DVD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VHS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等設備</a:t>
            </a:r>
            <a:endParaRPr lang="en-US" altLang="zh-TW" sz="2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每次限使用</a:t>
            </a:r>
            <a:r>
              <a:rPr lang="en-US" altLang="zh-TW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小時</a:t>
            </a:r>
          </a:p>
          <a:p>
            <a:pPr algn="ctr">
              <a:defRPr/>
            </a:pP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83538" y="0"/>
            <a:ext cx="11604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+mj-lt"/>
                <a:ea typeface="標楷體" pitchFamily="65" charset="-120"/>
              </a:rPr>
              <a:t>一館</a:t>
            </a:r>
            <a:r>
              <a:rPr lang="en-US" altLang="zh-TW" sz="2400" b="1" dirty="0">
                <a:solidFill>
                  <a:srgbClr val="0000FF"/>
                </a:solidFill>
                <a:latin typeface="+mj-lt"/>
                <a:ea typeface="標楷體" pitchFamily="65" charset="-120"/>
              </a:rPr>
              <a:t>2F</a:t>
            </a:r>
            <a:endParaRPr lang="zh-TW" altLang="en-US" sz="2400" b="1" dirty="0">
              <a:solidFill>
                <a:srgbClr val="0000FF"/>
              </a:solidFill>
              <a:latin typeface="+mj-lt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90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75" y="3959500"/>
            <a:ext cx="4065838" cy="270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下箭號圖說文字 11"/>
          <p:cNvSpPr/>
          <p:nvPr/>
        </p:nvSpPr>
        <p:spPr>
          <a:xfrm>
            <a:off x="4837113" y="1340768"/>
            <a:ext cx="4178300" cy="2618732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76048"/>
            </a:avLst>
          </a:prstGeom>
          <a:solidFill>
            <a:srgbClr val="FFCC99">
              <a:alpha val="8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buFont typeface="Arial" pitchFamily="34" charset="0"/>
              <a:buChar char="•"/>
              <a:defRPr/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大討論室可容納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5-12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</a:p>
          <a:p>
            <a:pPr marL="174625" indent="-174625" algn="l">
              <a:buFont typeface="Arial" pitchFamily="34" charset="0"/>
              <a:buChar char="•"/>
              <a:tabLst>
                <a:tab pos="3852863" algn="l"/>
              </a:tabLst>
              <a:defRPr/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提供投影螢幕、 投影機、白板、無線網路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每次限使用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</a:t>
            </a:r>
          </a:p>
        </p:txBody>
      </p:sp>
      <p:sp>
        <p:nvSpPr>
          <p:cNvPr id="11" name="向上箭號圖說文字 10"/>
          <p:cNvSpPr/>
          <p:nvPr/>
        </p:nvSpPr>
        <p:spPr>
          <a:xfrm>
            <a:off x="107504" y="4022035"/>
            <a:ext cx="3755702" cy="2663825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rgbClr val="FFCC99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indent="-87313" algn="l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間小討論室各可容納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3-6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  <a:endParaRPr lang="en-US" altLang="zh-TW" sz="2400" dirty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提供白板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、投影螢幕、 投影</a:t>
            </a:r>
            <a:r>
              <a:rPr lang="zh-TW" altLang="en-US" sz="24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機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24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無線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網路</a:t>
            </a:r>
          </a:p>
          <a:p>
            <a:pPr algn="l">
              <a:spcBef>
                <a:spcPts val="500"/>
              </a:spcBef>
              <a:buFont typeface="Arial" pitchFamily="34" charset="0"/>
              <a:buChar char="•"/>
              <a:defRPr/>
            </a:pP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每次限使用</a:t>
            </a:r>
            <a:r>
              <a:rPr lang="en-US" altLang="zh-TW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</a:t>
            </a:r>
          </a:p>
        </p:txBody>
      </p:sp>
      <p:sp>
        <p:nvSpPr>
          <p:cNvPr id="78853" name="Rectangle 1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</a:rPr>
              <a:t> </a:t>
            </a:r>
            <a:endParaRPr lang="en-US" altLang="zh-TW" sz="4000">
              <a:latin typeface="標楷體" pitchFamily="65" charset="-120"/>
              <a:sym typeface="Wingdings" pitchFamily="2" charset="2"/>
            </a:endParaRPr>
          </a:p>
        </p:txBody>
      </p:sp>
      <p:pic>
        <p:nvPicPr>
          <p:cNvPr id="78854" name="圖片 12" descr="C:\Users\li\Pictures\2樓新空間\DSC019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6" y="1143000"/>
            <a:ext cx="3319462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7515" r="2511" b="13013"/>
          <a:stretch/>
        </p:blipFill>
        <p:spPr bwMode="auto">
          <a:xfrm>
            <a:off x="0" y="1045606"/>
            <a:ext cx="8215637" cy="485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 bwMode="auto">
          <a:xfrm>
            <a:off x="6444208" y="4509120"/>
            <a:ext cx="1152128" cy="36004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华文细黑" pitchFamily="2" charset="-122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31893" r="30259" b="27526"/>
          <a:stretch/>
        </p:blipFill>
        <p:spPr bwMode="auto">
          <a:xfrm>
            <a:off x="105991" y="4045321"/>
            <a:ext cx="5560944" cy="273414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橢圓 2"/>
          <p:cNvSpPr/>
          <p:nvPr/>
        </p:nvSpPr>
        <p:spPr bwMode="auto">
          <a:xfrm>
            <a:off x="3779912" y="5484402"/>
            <a:ext cx="792088" cy="320862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华文细黑" pitchFamily="2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7246" r="2729" b="6831"/>
          <a:stretch/>
        </p:blipFill>
        <p:spPr bwMode="auto">
          <a:xfrm>
            <a:off x="2063656" y="2276872"/>
            <a:ext cx="7080344" cy="45811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705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/>
              <a:t>討論的</a:t>
            </a:r>
            <a:r>
              <a:rPr lang="zh-TW" altLang="en-US" dirty="0" smtClean="0"/>
              <a:t>空間</a:t>
            </a:r>
            <a:r>
              <a:rPr lang="en-US" altLang="zh-TW" dirty="0" smtClean="0"/>
              <a:t>(</a:t>
            </a:r>
            <a:r>
              <a:rPr lang="zh-TW" altLang="en-US" dirty="0" smtClean="0"/>
              <a:t>線上預約討論室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24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40" descr="_MG_4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5" y="1412875"/>
            <a:ext cx="3132137" cy="381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右箭號圖說文字 8"/>
          <p:cNvSpPr/>
          <p:nvPr/>
        </p:nvSpPr>
        <p:spPr>
          <a:xfrm>
            <a:off x="395288" y="5445125"/>
            <a:ext cx="4464050" cy="11525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806"/>
            </a:avLst>
          </a:prstGeom>
          <a:solidFill>
            <a:srgbClr val="E5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>
              <a:spcBef>
                <a:spcPct val="20000"/>
              </a:spcBef>
              <a:defRPr/>
            </a:pPr>
            <a:r>
              <a:rPr lang="zh-TW" altLang="en-US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圖書二館</a:t>
            </a:r>
            <a:r>
              <a:rPr lang="en-US" altLang="zh-TW" sz="2400" b="1" kern="0" dirty="0" smtClean="0">
                <a:solidFill>
                  <a:srgbClr val="000000"/>
                </a:solidFill>
                <a:latin typeface="+mj-lt"/>
                <a:ea typeface="標楷體" pitchFamily="65" charset="-120"/>
              </a:rPr>
              <a:t>4F</a:t>
            </a:r>
            <a:r>
              <a:rPr lang="zh-TW" altLang="en-US" sz="2400" b="1" kern="0" dirty="0" smtClean="0">
                <a:solidFill>
                  <a:srgbClr val="000000"/>
                </a:solidFill>
                <a:latin typeface="+mj-lt"/>
                <a:ea typeface="標楷體" pitchFamily="65" charset="-120"/>
              </a:rPr>
              <a:t>檢索區</a:t>
            </a:r>
            <a:r>
              <a:rPr lang="en-US" altLang="zh-TW" sz="2400" b="1" kern="0" dirty="0" smtClean="0">
                <a:solidFill>
                  <a:srgbClr val="000000"/>
                </a:solidFill>
                <a:latin typeface="+mj-lt"/>
                <a:ea typeface="標楷體" pitchFamily="65" charset="-120"/>
              </a:rPr>
              <a:t>  </a:t>
            </a:r>
            <a:r>
              <a:rPr lang="en-US" altLang="zh-TW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8</a:t>
            </a:r>
            <a:r>
              <a:rPr lang="zh-TW" altLang="en-US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台電腦</a:t>
            </a:r>
            <a:endParaRPr lang="en-US" altLang="zh-TW" sz="2400" b="1" kern="0" dirty="0">
              <a:solidFill>
                <a:srgbClr val="000000"/>
              </a:solidFill>
              <a:latin typeface="+mj-lt"/>
              <a:ea typeface="標楷體" pitchFamily="65" charset="-120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zh-TW" altLang="en-US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資訊檢索</a:t>
            </a:r>
            <a:r>
              <a:rPr lang="en-US" altLang="zh-TW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/</a:t>
            </a:r>
            <a:r>
              <a:rPr lang="zh-TW" altLang="en-US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列印</a:t>
            </a:r>
            <a:r>
              <a:rPr lang="en-US" altLang="zh-TW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/</a:t>
            </a:r>
            <a:r>
              <a:rPr lang="zh-TW" altLang="en-US" sz="2400" b="1" kern="0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複印服務</a:t>
            </a:r>
            <a:endParaRPr lang="en-US" altLang="zh-TW" sz="2400" b="1" kern="0" dirty="0">
              <a:solidFill>
                <a:srgbClr val="0000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7412" name="Picture 11" descr="圖21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/>
          <a:stretch>
            <a:fillRect/>
          </a:stretch>
        </p:blipFill>
        <p:spPr bwMode="auto">
          <a:xfrm>
            <a:off x="5003800" y="3213100"/>
            <a:ext cx="3744913" cy="34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左箭號圖說文字 7"/>
          <p:cNvSpPr/>
          <p:nvPr/>
        </p:nvSpPr>
        <p:spPr>
          <a:xfrm>
            <a:off x="3851275" y="1412875"/>
            <a:ext cx="5113338" cy="1655763"/>
          </a:xfrm>
          <a:prstGeom prst="leftArrowCallout">
            <a:avLst>
              <a:gd name="adj1" fmla="val 18796"/>
              <a:gd name="adj2" fmla="val 20658"/>
              <a:gd name="adj3" fmla="val 13834"/>
              <a:gd name="adj4" fmla="val 90498"/>
            </a:avLst>
          </a:prstGeom>
          <a:solidFill>
            <a:srgbClr val="E5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一館</a:t>
            </a:r>
            <a:r>
              <a:rPr lang="en-US" altLang="zh-TW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2F</a:t>
            </a: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資訊檢索區 </a:t>
            </a:r>
            <a:r>
              <a:rPr lang="en-US" altLang="zh-TW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19</a:t>
            </a: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台個人電腦</a:t>
            </a:r>
            <a:endParaRPr lang="en-US" altLang="zh-TW" sz="2400" b="1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安裝有文書處理軟體，並提供</a:t>
            </a:r>
            <a:endParaRPr lang="en-US" altLang="zh-TW" sz="2400" b="1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>
              <a:buFont typeface="Wingdings" pitchFamily="2" charset="2"/>
              <a:buNone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檢索、複印、列印、</a:t>
            </a:r>
            <a:r>
              <a:rPr lang="zh-TW" altLang="en-US" sz="2400" b="1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掃描等</a:t>
            </a: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服務</a:t>
            </a: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sz="4800" dirty="0" err="1"/>
              <a:t>使用電腦、</a:t>
            </a:r>
            <a:r>
              <a:rPr sz="4800" dirty="0" err="1" smtClean="0"/>
              <a:t>列印資料</a:t>
            </a:r>
            <a:endParaRPr sz="80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2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列印</a:t>
            </a:r>
            <a:r>
              <a:rPr lang="en-US" altLang="zh-TW" dirty="0"/>
              <a:t>‧</a:t>
            </a:r>
            <a:r>
              <a:rPr lang="zh-TW" altLang="en-US" dirty="0"/>
              <a:t>複印</a:t>
            </a:r>
            <a:r>
              <a:rPr lang="en-US" altLang="zh-TW" dirty="0"/>
              <a:t>‧</a:t>
            </a:r>
            <a:r>
              <a:rPr lang="zh-TW" altLang="en-US" dirty="0" smtClean="0"/>
              <a:t>掃描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zh-TW" altLang="zh-TW" sz="2800" b="1" dirty="0">
                <a:latin typeface="Times New Roman" pitchFamily="18" charset="0"/>
                <a:cs typeface="Times New Roman" pitchFamily="18" charset="0"/>
              </a:rPr>
              <a:t>採悠遊卡扣款方式提供</a:t>
            </a:r>
            <a:r>
              <a:rPr lang="zh-TW" altLang="en-US" sz="2800" b="1" dirty="0">
                <a:latin typeface="Times New Roman" pitchFamily="18" charset="0"/>
                <a:cs typeface="Times New Roman" pitchFamily="18" charset="0"/>
              </a:rPr>
              <a:t>自助式</a:t>
            </a:r>
            <a:r>
              <a:rPr lang="zh-TW" altLang="zh-TW" sz="2800" b="1" dirty="0">
                <a:latin typeface="Times New Roman" pitchFamily="18" charset="0"/>
                <a:cs typeface="Times New Roman" pitchFamily="18" charset="0"/>
              </a:rPr>
              <a:t>影</a:t>
            </a:r>
            <a:r>
              <a:rPr lang="en-US" altLang="zh-TW" sz="28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zh-TW" altLang="zh-TW" sz="2800" b="1" dirty="0">
                <a:latin typeface="Times New Roman" pitchFamily="18" charset="0"/>
                <a:cs typeface="Times New Roman" pitchFamily="18" charset="0"/>
              </a:rPr>
              <a:t>列印服務</a:t>
            </a:r>
            <a:r>
              <a:rPr lang="zh-TW" altLang="en-US" sz="28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zh-TW" altLang="zh-TW" sz="2400" b="1" dirty="0">
                <a:latin typeface="Times New Roman" pitchFamily="18" charset="0"/>
                <a:cs typeface="Times New Roman" pitchFamily="18" charset="0"/>
              </a:rPr>
              <a:t>影</a:t>
            </a:r>
            <a:r>
              <a:rPr lang="en-US" altLang="zh-TW" sz="2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zh-TW" altLang="zh-TW" sz="2400" b="1" dirty="0">
                <a:latin typeface="Times New Roman" pitchFamily="18" charset="0"/>
                <a:cs typeface="Times New Roman" pitchFamily="18" charset="0"/>
              </a:rPr>
              <a:t>列印計費</a:t>
            </a:r>
            <a:r>
              <a:rPr lang="zh-TW" altLang="zh-TW" sz="2400" dirty="0">
                <a:latin typeface="Times New Roman" pitchFamily="18" charset="0"/>
                <a:cs typeface="Times New Roman" pitchFamily="18" charset="0"/>
              </a:rPr>
              <a:t>：</a:t>
            </a:r>
          </a:p>
          <a:p>
            <a:pPr lvl="1">
              <a:defRPr/>
            </a:pPr>
            <a:r>
              <a:rPr lang="zh-TW" altLang="zh-TW" sz="2400" dirty="0">
                <a:latin typeface="+mn-ea"/>
                <a:cs typeface="Times New Roman" pitchFamily="18" charset="0"/>
              </a:rPr>
              <a:t>黑白：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A4/B4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每張扣款新臺幣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1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元、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A3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每張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2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元；</a:t>
            </a:r>
          </a:p>
          <a:p>
            <a:pPr lvl="1">
              <a:defRPr/>
            </a:pPr>
            <a:r>
              <a:rPr lang="zh-TW" altLang="zh-TW" sz="2400" b="1" dirty="0">
                <a:latin typeface="+mn-ea"/>
                <a:cs typeface="Times New Roman" pitchFamily="18" charset="0"/>
              </a:rPr>
              <a:t>彩色：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A4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每張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5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元、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 A3/B4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每張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10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元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(</a:t>
            </a:r>
            <a:r>
              <a:rPr lang="zh-TW" altLang="en-US" sz="2400" dirty="0">
                <a:latin typeface="+mn-ea"/>
                <a:cs typeface="Times New Roman" pitchFamily="18" charset="0"/>
              </a:rPr>
              <a:t>限</a:t>
            </a:r>
            <a:r>
              <a:rPr lang="zh-TW" altLang="zh-TW" sz="2400" b="1" dirty="0">
                <a:latin typeface="+mn-ea"/>
                <a:cs typeface="Times New Roman" pitchFamily="18" charset="0"/>
              </a:rPr>
              <a:t>圖書一館</a:t>
            </a:r>
            <a:r>
              <a:rPr lang="en-US" altLang="zh-TW" sz="2400" b="1" dirty="0">
                <a:latin typeface="+mn-ea"/>
                <a:cs typeface="Times New Roman" pitchFamily="18" charset="0"/>
              </a:rPr>
              <a:t>2</a:t>
            </a:r>
            <a:r>
              <a:rPr lang="zh-TW" altLang="zh-TW" sz="2400" b="1" dirty="0">
                <a:latin typeface="+mn-ea"/>
                <a:cs typeface="Times New Roman" pitchFamily="18" charset="0"/>
              </a:rPr>
              <a:t>樓</a:t>
            </a:r>
            <a:r>
              <a:rPr lang="en-US" altLang="zh-TW" sz="2400" b="1" dirty="0">
                <a:latin typeface="+mn-ea"/>
                <a:cs typeface="Times New Roman" pitchFamily="18" charset="0"/>
              </a:rPr>
              <a:t>1</a:t>
            </a:r>
            <a:r>
              <a:rPr lang="zh-TW" altLang="zh-TW" sz="2400" b="1" dirty="0">
                <a:latin typeface="+mn-ea"/>
                <a:cs typeface="Times New Roman" pitchFamily="18" charset="0"/>
              </a:rPr>
              <a:t>號機</a:t>
            </a:r>
            <a:r>
              <a:rPr lang="en-US" altLang="zh-TW" sz="2400" b="1" dirty="0">
                <a:latin typeface="+mn-ea"/>
                <a:cs typeface="Times New Roman" pitchFamily="18" charset="0"/>
              </a:rPr>
              <a:t>)</a:t>
            </a:r>
            <a:endParaRPr lang="zh-TW" altLang="zh-TW" sz="2400" dirty="0">
              <a:latin typeface="+mn-ea"/>
              <a:cs typeface="Times New Roman" pitchFamily="18" charset="0"/>
            </a:endParaRPr>
          </a:p>
          <a:p>
            <a:pPr lvl="1">
              <a:defRPr/>
            </a:pPr>
            <a:r>
              <a:rPr lang="zh-TW" altLang="zh-TW" sz="2400" dirty="0">
                <a:latin typeface="+mn-ea"/>
                <a:cs typeface="Times New Roman" pitchFamily="18" charset="0"/>
              </a:rPr>
              <a:t>放大縮小不另加費用；影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/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列印中途卡紙不扣款。</a:t>
            </a:r>
          </a:p>
          <a:p>
            <a:pPr>
              <a:defRPr/>
            </a:pPr>
            <a:r>
              <a:rPr lang="zh-TW" altLang="zh-TW" sz="2400" b="1" dirty="0">
                <a:latin typeface="+mn-ea"/>
                <a:cs typeface="Times New Roman" pitchFamily="18" charset="0"/>
              </a:rPr>
              <a:t>影</a:t>
            </a:r>
            <a:r>
              <a:rPr lang="en-US" altLang="zh-TW" sz="2400" b="1" dirty="0">
                <a:latin typeface="+mn-ea"/>
                <a:cs typeface="Times New Roman" pitchFamily="18" charset="0"/>
              </a:rPr>
              <a:t>/</a:t>
            </a:r>
            <a:r>
              <a:rPr lang="zh-TW" altLang="zh-TW" sz="2400" b="1" dirty="0">
                <a:latin typeface="+mn-ea"/>
                <a:cs typeface="Times New Roman" pitchFamily="18" charset="0"/>
              </a:rPr>
              <a:t>列印地點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：</a:t>
            </a:r>
          </a:p>
          <a:p>
            <a:pPr lvl="1">
              <a:defRPr/>
            </a:pPr>
            <a:r>
              <a:rPr lang="zh-TW" altLang="zh-TW" sz="2400" dirty="0">
                <a:latin typeface="+mn-ea"/>
                <a:cs typeface="Times New Roman" pitchFamily="18" charset="0"/>
              </a:rPr>
              <a:t>影印：圖書一館、圖書二館</a:t>
            </a:r>
          </a:p>
          <a:p>
            <a:pPr lvl="1">
              <a:defRPr/>
            </a:pPr>
            <a:r>
              <a:rPr lang="zh-TW" altLang="zh-TW" sz="2400" dirty="0">
                <a:latin typeface="+mn-ea"/>
                <a:cs typeface="Times New Roman" pitchFamily="18" charset="0"/>
              </a:rPr>
              <a:t>電腦列印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(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可影印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)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：圖書一館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2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樓、圖書二館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4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樓。 </a:t>
            </a:r>
          </a:p>
          <a:p>
            <a:pPr>
              <a:defRPr/>
            </a:pPr>
            <a:r>
              <a:rPr lang="zh-TW" altLang="zh-TW" sz="2400" b="1" dirty="0">
                <a:latin typeface="+mn-ea"/>
                <a:cs typeface="Times New Roman" pitchFamily="18" charset="0"/>
              </a:rPr>
              <a:t>請遵守著作權法及相關法令規定，非法影</a:t>
            </a:r>
            <a:r>
              <a:rPr lang="en-US" altLang="zh-TW" sz="2400" b="1" dirty="0">
                <a:latin typeface="+mn-ea"/>
                <a:cs typeface="Times New Roman" pitchFamily="18" charset="0"/>
              </a:rPr>
              <a:t>/</a:t>
            </a:r>
            <a:r>
              <a:rPr lang="zh-TW" altLang="zh-TW" sz="2400" b="1" dirty="0">
                <a:latin typeface="+mn-ea"/>
                <a:cs typeface="Times New Roman" pitchFamily="18" charset="0"/>
              </a:rPr>
              <a:t>列印者，須自負法律責任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。</a:t>
            </a:r>
            <a:endParaRPr lang="en-US" altLang="zh-TW" sz="2400" b="1" dirty="0">
              <a:latin typeface="+mn-ea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2400" b="1" dirty="0">
                <a:latin typeface="+mn-ea"/>
                <a:cs typeface="Times New Roman" pitchFamily="18" charset="0"/>
              </a:rPr>
              <a:t>掃描：</a:t>
            </a:r>
            <a:endParaRPr lang="en-US" altLang="zh-TW" sz="2400" b="1" dirty="0">
              <a:latin typeface="+mn-ea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zh-TW" altLang="en-US" sz="2400" dirty="0">
                <a:latin typeface="+mn-ea"/>
                <a:cs typeface="Times New Roman" pitchFamily="18" charset="0"/>
              </a:rPr>
              <a:t>   </a:t>
            </a:r>
            <a:r>
              <a:rPr lang="zh-TW" altLang="zh-TW" sz="2400" dirty="0">
                <a:latin typeface="+mn-ea"/>
                <a:cs typeface="Times New Roman" pitchFamily="18" charset="0"/>
              </a:rPr>
              <a:t>圖書一館</a:t>
            </a:r>
            <a:r>
              <a:rPr lang="en-US" altLang="zh-TW" sz="2400" dirty="0">
                <a:latin typeface="+mn-ea"/>
                <a:cs typeface="Times New Roman" pitchFamily="18" charset="0"/>
              </a:rPr>
              <a:t>2</a:t>
            </a:r>
            <a:r>
              <a:rPr lang="zh-TW" altLang="en-US" sz="2400" dirty="0">
                <a:latin typeface="+mn-ea"/>
                <a:cs typeface="Times New Roman" pitchFamily="18" charset="0"/>
              </a:rPr>
              <a:t>樓資訊檢索服務區提供</a:t>
            </a:r>
            <a:r>
              <a:rPr lang="zh-TW" altLang="en-US" sz="2400" b="1" dirty="0">
                <a:latin typeface="+mn-ea"/>
                <a:cs typeface="Times New Roman" pitchFamily="18" charset="0"/>
              </a:rPr>
              <a:t>免費</a:t>
            </a:r>
            <a:r>
              <a:rPr lang="zh-TW" altLang="en-US" sz="2400" dirty="0">
                <a:latin typeface="+mn-ea"/>
                <a:cs typeface="Times New Roman" pitchFamily="18" charset="0"/>
              </a:rPr>
              <a:t>掃描服務。</a:t>
            </a:r>
            <a:endParaRPr lang="en-US" altLang="zh-TW" sz="3600" dirty="0">
              <a:latin typeface="+mn-ea"/>
              <a:cs typeface="Times New Roman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13</a:t>
            </a:fld>
            <a:endParaRPr lang="zh-TW" altLang="en-US" dirty="0"/>
          </a:p>
        </p:txBody>
      </p:sp>
      <p:pic>
        <p:nvPicPr>
          <p:cNvPr id="5" name="圖片 1" descr="C:\Users\liush\Desktop\影像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0080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愛心傘借用</a:t>
            </a:r>
            <a:endParaRPr lang="zh-TW" alt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 bwMode="auto">
          <a:xfrm>
            <a:off x="2573116" y="2276872"/>
            <a:ext cx="611981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zh-TW" altLang="en-US" b="1" kern="0" dirty="0" smtClean="0">
                <a:solidFill>
                  <a:srgbClr val="FC8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不必擔心，圖書館提供</a:t>
            </a:r>
            <a:r>
              <a:rPr lang="zh-TW" altLang="en-US" b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雨傘 </a:t>
            </a:r>
            <a:endParaRPr lang="en-US" altLang="zh-TW" b="1" kern="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zh-TW" altLang="en-US" b="1" kern="0" dirty="0" smtClean="0">
                <a:solidFill>
                  <a:srgbClr val="FC8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借用服務！</a:t>
            </a:r>
            <a:endParaRPr lang="en-US" altLang="zh-TW" b="1" kern="0" dirty="0" smtClean="0">
              <a:solidFill>
                <a:srgbClr val="FC86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zh-TW" altLang="en-US" b="1" kern="0" dirty="0" smtClean="0">
                <a:solidFill>
                  <a:srgbClr val="FC8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</a:t>
            </a:r>
            <a:r>
              <a:rPr lang="zh-TW" altLang="en-US" b="1" kern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請洽借還書服務臺</a:t>
            </a:r>
            <a:endParaRPr lang="en-US" altLang="zh-TW" b="1" kern="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2606675" indent="258763" eaLnBrk="1" hangingPunct="1">
              <a:defRPr/>
            </a:pPr>
            <a:r>
              <a:rPr lang="zh-TW" altLang="en-US" b="1" kern="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借期 </a:t>
            </a:r>
            <a:r>
              <a:rPr lang="en-US" altLang="zh-TW" b="1" kern="0" dirty="0" smtClean="0">
                <a:solidFill>
                  <a:srgbClr val="FC8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kern="0" dirty="0" smtClean="0">
                <a:solidFill>
                  <a:srgbClr val="FC8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天</a:t>
            </a:r>
            <a:endParaRPr lang="en-US" altLang="zh-TW" b="1" kern="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  <a:defRPr/>
            </a:pPr>
            <a:endParaRPr lang="zh-TW" altLang="en-US" b="1" kern="0" dirty="0">
              <a:solidFill>
                <a:schemeClr val="bg2">
                  <a:lumMod val="2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5" descr="檢視詳細資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3468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檢視詳細資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3593503"/>
            <a:ext cx="2474451" cy="309654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5" y="373528"/>
            <a:ext cx="1844310" cy="15369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4664"/>
            <a:ext cx="1844310" cy="15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6836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休息一下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97" y="2132856"/>
            <a:ext cx="6313113" cy="417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19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85" y="3068960"/>
            <a:ext cx="3923928" cy="2918421"/>
          </a:xfrm>
          <a:prstGeom prst="rect">
            <a:avLst/>
          </a:prstGeom>
        </p:spPr>
      </p:pic>
      <p:sp>
        <p:nvSpPr>
          <p:cNvPr id="323586" name="WordArt 2"/>
          <p:cNvSpPr>
            <a:spLocks noChangeArrowheads="1" noChangeShapeType="1" noTextEdit="1"/>
          </p:cNvSpPr>
          <p:nvPr/>
        </p:nvSpPr>
        <p:spPr bwMode="auto">
          <a:xfrm>
            <a:off x="1331912" y="873125"/>
            <a:ext cx="6264275" cy="1800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32"/>
                <a:gd name="adj2" fmla="val 0"/>
              </a:avLst>
            </a:prstTxWarp>
          </a:bodyPr>
          <a:lstStyle/>
          <a:p>
            <a:pPr algn="ctr"/>
            <a:r>
              <a:rPr lang="zh-TW" alt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搶 答 時 間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20690" y="2673350"/>
            <a:ext cx="2232248" cy="2286000"/>
          </a:xfrm>
          <a:prstGeom prst="wedgeRoundRectCallout">
            <a:avLst>
              <a:gd name="adj1" fmla="val 60473"/>
              <a:gd name="adj2" fmla="val -23015"/>
              <a:gd name="adj3" fmla="val 16667"/>
            </a:avLst>
          </a:prstGeom>
          <a:solidFill>
            <a:srgbClr val="0070C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zh-TW" altLang="en-US" sz="2400" dirty="0" smtClean="0"/>
              <a:t>請問圖書館的哪個空間可以線上預約？</a:t>
            </a:r>
            <a:endParaRPr lang="en-US" altLang="zh-TW" sz="2400" dirty="0"/>
          </a:p>
        </p:txBody>
      </p:sp>
      <p:grpSp>
        <p:nvGrpSpPr>
          <p:cNvPr id="5" name="群組 4"/>
          <p:cNvGrpSpPr/>
          <p:nvPr/>
        </p:nvGrpSpPr>
        <p:grpSpPr>
          <a:xfrm>
            <a:off x="48816" y="1010274"/>
            <a:ext cx="8830465" cy="5805488"/>
            <a:chOff x="134022" y="341312"/>
            <a:chExt cx="8830465" cy="5805488"/>
          </a:xfrm>
        </p:grpSpPr>
        <p:sp>
          <p:nvSpPr>
            <p:cNvPr id="7" name="書卷 (水平) 6"/>
            <p:cNvSpPr/>
            <p:nvPr/>
          </p:nvSpPr>
          <p:spPr>
            <a:xfrm>
              <a:off x="134022" y="341312"/>
              <a:ext cx="8830465" cy="5805488"/>
            </a:xfrm>
            <a:prstGeom prst="horizontalScroll">
              <a:avLst>
                <a:gd name="adj" fmla="val 8376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9388" algn="l">
                <a:defRPr/>
              </a:pPr>
              <a:r>
                <a:rPr lang="zh-TW" altLang="en-US" sz="2800" b="1" dirty="0">
                  <a:solidFill>
                    <a:srgbClr val="003192"/>
                  </a:solidFill>
                  <a:latin typeface="標楷體" pitchFamily="65" charset="-120"/>
                  <a:ea typeface="標楷體" pitchFamily="65" charset="-120"/>
                </a:rPr>
                <a:t>答</a:t>
              </a:r>
              <a:r>
                <a:rPr lang="zh-TW" altLang="en-US" sz="2800" b="1" dirty="0" smtClean="0">
                  <a:solidFill>
                    <a:srgbClr val="003192"/>
                  </a:solidFill>
                  <a:latin typeface="標楷體" pitchFamily="65" charset="-120"/>
                  <a:ea typeface="標楷體" pitchFamily="65" charset="-120"/>
                </a:rPr>
                <a:t>：</a:t>
              </a:r>
              <a:endParaRPr lang="en-US" altLang="zh-TW" sz="28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179388" algn="l">
                <a:defRPr/>
              </a:pPr>
              <a:r>
                <a:rPr lang="zh-TW" altLang="en-US" sz="3200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討論室</a:t>
              </a:r>
              <a:r>
                <a:rPr lang="en-US" altLang="zh-TW" sz="3200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3200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圖書一館二樓</a:t>
              </a:r>
              <a:r>
                <a:rPr lang="en-US" altLang="zh-TW" sz="3200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</a:p>
            <a:p>
              <a:pPr marL="179388" algn="l">
                <a:defRPr/>
              </a:pPr>
              <a:endPara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179388" algn="l">
                <a:defRPr/>
              </a:pPr>
              <a:endPara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179388" algn="l">
                <a:defRPr/>
              </a:pPr>
              <a:endPara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636588" indent="-457200">
                <a:buFont typeface="+mj-lt"/>
                <a:buAutoNum type="arabicPeriod"/>
                <a:defRPr/>
              </a:pPr>
              <a:r>
                <a:rPr lang="zh-TW" altLang="en-US" sz="24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預約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28 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天內的日期</a:t>
              </a:r>
              <a:endPara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636588" indent="-457200">
                <a:buFont typeface="+mj-lt"/>
                <a:buAutoNum type="arabicPeriod"/>
                <a:defRPr/>
              </a:pPr>
              <a:r>
                <a:rPr lang="zh-TW" altLang="en-US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逾時未到達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次者，停止預約權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30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天 </a:t>
              </a:r>
              <a:endPara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179388" algn="l">
                <a:defRPr/>
              </a:pPr>
              <a:endPara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890152"/>
              <a:ext cx="3731484" cy="2550418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0810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sz="5400" err="1"/>
              <a:t>大綱</a:t>
            </a:r>
            <a:endParaRPr sz="540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17</a:t>
            </a:fld>
            <a:endParaRPr lang="zh-TW" altLang="en-US" dirty="0"/>
          </a:p>
        </p:txBody>
      </p:sp>
      <p:sp>
        <p:nvSpPr>
          <p:cNvPr id="7" name="內容版面配置區 2"/>
          <p:cNvSpPr>
            <a:spLocks noGrp="1"/>
          </p:cNvSpPr>
          <p:nvPr>
            <p:ph type="body" idx="1"/>
          </p:nvPr>
        </p:nvSpPr>
        <p:spPr>
          <a:xfrm>
            <a:off x="683568" y="2564904"/>
            <a:ext cx="7772400" cy="2664296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空間服務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資料查詢</a:t>
            </a:r>
            <a:endParaRPr lang="en-US" altLang="zh-TW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館際合作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推廣活動</a:t>
            </a:r>
            <a:endParaRPr lang="en-US" altLang="zh-TW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5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16917" r="9657" b="11290"/>
          <a:stretch/>
        </p:blipFill>
        <p:spPr bwMode="auto">
          <a:xfrm>
            <a:off x="-35077" y="1052736"/>
            <a:ext cx="9239067" cy="526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投影片編號版面配置區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5661025"/>
            <a:ext cx="609600" cy="5207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359F62-AB97-477A-923B-EB28B78E24D5}" type="slidenum">
              <a:rPr lang="en-US" altLang="zh-TW"/>
              <a:pPr>
                <a:defRPr/>
              </a:pPr>
              <a:t>18</a:t>
            </a:fld>
            <a:endParaRPr lang="en-US" altLang="zh-TW" dirty="0"/>
          </a:p>
        </p:txBody>
      </p:sp>
      <p:sp>
        <p:nvSpPr>
          <p:cNvPr id="265219" name="AutoShape 3"/>
          <p:cNvSpPr>
            <a:spLocks noChangeArrowheads="1"/>
          </p:cNvSpPr>
          <p:nvPr/>
        </p:nvSpPr>
        <p:spPr bwMode="auto">
          <a:xfrm>
            <a:off x="533950" y="-77027"/>
            <a:ext cx="8101012" cy="1052513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TW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開始挖寶</a:t>
            </a:r>
            <a:r>
              <a:rPr lang="en-US" altLang="zh-TW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找尋資料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835696" y="2276872"/>
            <a:ext cx="1512168" cy="17979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橢圓形圖說文字 13"/>
          <p:cNvSpPr/>
          <p:nvPr/>
        </p:nvSpPr>
        <p:spPr>
          <a:xfrm>
            <a:off x="-269522" y="4941168"/>
            <a:ext cx="3384376" cy="1296144"/>
          </a:xfrm>
          <a:prstGeom prst="wedgeEllipseCallout">
            <a:avLst>
              <a:gd name="adj1" fmla="val 36475"/>
              <a:gd name="adj2" fmla="val -98846"/>
            </a:avLst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本校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無法直接取得資源者，透過館際合作途徑申請文獻複印或借書</a:t>
            </a:r>
          </a:p>
        </p:txBody>
      </p:sp>
      <p:sp>
        <p:nvSpPr>
          <p:cNvPr id="15" name="橢圓 14"/>
          <p:cNvSpPr/>
          <p:nvPr/>
        </p:nvSpPr>
        <p:spPr>
          <a:xfrm>
            <a:off x="5040313" y="733907"/>
            <a:ext cx="4284215" cy="18002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確認圖書館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有無所需實體或虛擬館藏：</a:t>
            </a:r>
            <a:endParaRPr lang="en-US" altLang="zh-TW" sz="2000" b="1" dirty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已知特定書目查詢：館藏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查詢、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電子期刊</a:t>
            </a:r>
            <a:r>
              <a:rPr lang="zh-TW" altLang="en-US" sz="1600" b="1" dirty="0" smtClean="0">
                <a:latin typeface="標楷體" pitchFamily="65" charset="-120"/>
                <a:ea typeface="標楷體" pitchFamily="65" charset="-120"/>
              </a:rPr>
              <a:t>、博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碩士論文</a:t>
            </a: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;</a:t>
            </a:r>
          </a:p>
          <a:p>
            <a:pPr>
              <a:defRPr/>
            </a:pPr>
            <a:r>
              <a:rPr lang="en-US" altLang="zh-TW" sz="1600" b="1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主題相關文獻查詢：資料庫。</a:t>
            </a:r>
          </a:p>
        </p:txBody>
      </p:sp>
      <p:cxnSp>
        <p:nvCxnSpPr>
          <p:cNvPr id="20" name="直線單箭頭接點 19"/>
          <p:cNvCxnSpPr>
            <a:stCxn id="15" idx="4"/>
          </p:cNvCxnSpPr>
          <p:nvPr/>
        </p:nvCxnSpPr>
        <p:spPr>
          <a:xfrm flipH="1">
            <a:off x="6804249" y="2534132"/>
            <a:ext cx="378172" cy="7932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 flipV="1">
            <a:off x="5436096" y="3327400"/>
            <a:ext cx="1656184" cy="1253728"/>
          </a:xfrm>
          <a:prstGeom prst="roundRect">
            <a:avLst/>
          </a:prstGeom>
          <a:noFill/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62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館藏查詢 </a:t>
            </a:r>
            <a:r>
              <a:rPr lang="en-US" altLang="zh-TW" sz="4000" b="0" i="0" dirty="0" smtClean="0">
                <a:latin typeface="+mj-ea"/>
              </a:rPr>
              <a:t>–- </a:t>
            </a:r>
            <a:r>
              <a:rPr lang="zh-TW" altLang="en-US" sz="4000" b="0" i="0" dirty="0" smtClean="0">
                <a:latin typeface="+mj-ea"/>
              </a:rPr>
              <a:t>以圖書為例 </a:t>
            </a:r>
            <a:r>
              <a:rPr lang="en-US" altLang="zh-TW" sz="4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20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effectLst/>
                <a:latin typeface="標楷體" pitchFamily="65" charset="-120"/>
                <a:ea typeface="標楷體" pitchFamily="65" charset="-120"/>
              </a:rPr>
              <a:t>圖書、期刊、視聽資料、論文、報告、電子書、部分電子期刊</a:t>
            </a:r>
            <a:r>
              <a:rPr lang="en-US" altLang="zh-TW" sz="2000" b="1" dirty="0" smtClean="0">
                <a:solidFill>
                  <a:srgbClr val="FF0000"/>
                </a:solidFill>
                <a:effectLst/>
                <a:latin typeface="標楷體" pitchFamily="65" charset="-120"/>
                <a:ea typeface="標楷體" pitchFamily="65" charset="-120"/>
              </a:rPr>
              <a:t>)</a:t>
            </a:r>
            <a:r>
              <a:rPr lang="en-US" altLang="zh-TW" sz="40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chemeClr val="tx2">
                    <a:satMod val="130000"/>
                  </a:schemeClr>
                </a:solidFill>
                <a:effectLst/>
                <a:latin typeface="標楷體" pitchFamily="65" charset="-120"/>
                <a:ea typeface="標楷體" pitchFamily="65" charset="-120"/>
              </a:rPr>
            </a:br>
            <a:endParaRPr lang="zh-TW" altLang="en-US" sz="2200" b="1" dirty="0">
              <a:solidFill>
                <a:schemeClr val="tx2">
                  <a:satMod val="130000"/>
                </a:schemeClr>
              </a:solidFill>
              <a:effectLst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29124" r="29516" b="11004"/>
          <a:stretch/>
        </p:blipFill>
        <p:spPr bwMode="auto">
          <a:xfrm>
            <a:off x="134185" y="1237277"/>
            <a:ext cx="4464423" cy="276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06230" y="1570098"/>
            <a:ext cx="6454039" cy="4235166"/>
            <a:chOff x="206230" y="1570098"/>
            <a:chExt cx="6454039" cy="4235166"/>
          </a:xfrm>
        </p:grpSpPr>
        <p:sp>
          <p:nvSpPr>
            <p:cNvPr id="20" name="矩形 19"/>
            <p:cNvSpPr/>
            <p:nvPr/>
          </p:nvSpPr>
          <p:spPr>
            <a:xfrm>
              <a:off x="206230" y="1570098"/>
              <a:ext cx="4176464" cy="3347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直線單箭頭接點 5"/>
            <p:cNvCxnSpPr/>
            <p:nvPr/>
          </p:nvCxnSpPr>
          <p:spPr>
            <a:xfrm>
              <a:off x="998158" y="1904859"/>
              <a:ext cx="0" cy="24130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" t="29335" r="5067" b="12299"/>
            <a:stretch/>
          </p:blipFill>
          <p:spPr bwMode="auto">
            <a:xfrm>
              <a:off x="958716" y="2273170"/>
              <a:ext cx="5701553" cy="353209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3595037" y="1340768"/>
            <a:ext cx="5548816" cy="5544616"/>
            <a:chOff x="3595037" y="1340768"/>
            <a:chExt cx="5548816" cy="5544616"/>
          </a:xfrm>
        </p:grpSpPr>
        <p:sp>
          <p:nvSpPr>
            <p:cNvPr id="10" name="矩形 9"/>
            <p:cNvSpPr/>
            <p:nvPr/>
          </p:nvSpPr>
          <p:spPr>
            <a:xfrm>
              <a:off x="5868144" y="1340768"/>
              <a:ext cx="3204072" cy="134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sz="2000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圖書借閱時</a:t>
              </a:r>
              <a:r>
                <a:rPr lang="en-US" altLang="zh-TW" sz="2000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,</a:t>
              </a:r>
              <a:r>
                <a:rPr lang="zh-TW" altLang="en-US" sz="2000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若已有其他讀者預約，則無論讀者類型，該書借期</a:t>
              </a:r>
              <a:r>
                <a:rPr lang="zh-TW" altLang="en-US" sz="2000" dirty="0" smtClean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皆</a:t>
              </a:r>
              <a:r>
                <a:rPr lang="zh-TW" altLang="en-US" sz="2000" b="1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縮短</a:t>
              </a:r>
              <a:r>
                <a:rPr lang="zh-TW" altLang="en-US" sz="2000" dirty="0" smtClean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為</a:t>
              </a:r>
              <a:r>
                <a:rPr lang="en-US" altLang="zh-TW" sz="2000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14</a:t>
              </a:r>
              <a:r>
                <a:rPr lang="zh-TW" altLang="en-US" sz="2000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天。</a:t>
              </a:r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3595037" y="5500389"/>
              <a:ext cx="5548816" cy="138499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  <a:t>處理狀態有：</a:t>
              </a:r>
              <a:r>
                <a:rPr kumimoji="0" lang="zh-TW" altLang="en-US" sz="10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  <a:t>　　</a:t>
              </a:r>
              <a:br>
                <a:rPr kumimoji="0" lang="zh-TW" altLang="en-US" sz="10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kumimoji="0" lang="zh-TW" altLang="en-US" sz="1600" b="1" kern="0" dirty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在架</a:t>
              </a:r>
              <a:r>
                <a:rPr kumimoji="0" lang="zh-TW" altLang="en-US" sz="1600" b="1" kern="0" dirty="0" smtClean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上</a:t>
              </a:r>
              <a:r>
                <a:rPr kumimoji="0" lang="en-US" altLang="zh-TW" sz="1600" b="1" kern="0" dirty="0" smtClean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		 </a:t>
              </a:r>
              <a:r>
                <a:rPr kumimoji="0" lang="zh-TW" altLang="en-US" sz="1600" b="1" kern="0" dirty="0" smtClean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  <a:t>：</a:t>
              </a:r>
              <a:r>
                <a:rPr kumimoji="0" lang="zh-TW" altLang="en-US" sz="16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  <a:t>尚未借出，請至館藏地取書</a:t>
              </a:r>
              <a:br>
                <a:rPr kumimoji="0" lang="zh-TW" altLang="en-US" sz="16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kumimoji="0" lang="zh-TW" altLang="en-US" sz="1600" b="1" kern="0" dirty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到期</a:t>
              </a:r>
              <a:r>
                <a:rPr kumimoji="0" lang="en-US" altLang="zh-TW" sz="1600" b="1" kern="0" dirty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kumimoji="0" lang="zh-TW" altLang="en-US" sz="1600" b="1" kern="0" dirty="0" smtClean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月日年</a:t>
              </a:r>
              <a:r>
                <a:rPr kumimoji="0" lang="en-US" altLang="zh-TW" sz="1600" b="1" kern="0" dirty="0" smtClean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)	 </a:t>
              </a:r>
              <a:r>
                <a:rPr kumimoji="0" lang="zh-TW" altLang="en-US" sz="1600" b="1" kern="0" dirty="0" smtClean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  <a:t>：</a:t>
              </a:r>
              <a:r>
                <a:rPr kumimoji="0" lang="zh-TW" altLang="en-US" sz="16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  <a:t>已借出，但可預約</a:t>
              </a:r>
              <a:br>
                <a:rPr kumimoji="0" lang="zh-TW" altLang="en-US" sz="1600" b="1" kern="0" dirty="0">
                  <a:solidFill>
                    <a:sysClr val="windowText" lastClr="000000"/>
                  </a:solidFill>
                  <a:latin typeface="標楷體" pitchFamily="65" charset="-120"/>
                  <a:ea typeface="標楷體" pitchFamily="65" charset="-120"/>
                </a:rPr>
              </a:br>
              <a:r>
                <a:rPr kumimoji="0" lang="zh-TW" altLang="en-US" sz="1600" b="1" kern="0" dirty="0" smtClean="0">
                  <a:solidFill>
                    <a:srgbClr val="0000CC"/>
                  </a:solidFill>
                  <a:ea typeface="標楷體" pitchFamily="65" charset="-120"/>
                </a:rPr>
                <a:t>到期</a:t>
              </a:r>
              <a:r>
                <a:rPr kumimoji="0" lang="en-US" altLang="zh-TW" sz="1600" b="1" kern="0" dirty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kumimoji="0" lang="zh-TW" altLang="en-US" sz="1600" b="1" kern="0" dirty="0" smtClean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月日年</a:t>
              </a:r>
              <a:r>
                <a:rPr kumimoji="0" lang="en-US" altLang="zh-TW" sz="1600" b="1" kern="0" dirty="0" smtClean="0">
                  <a:solidFill>
                    <a:srgbClr val="0000CC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  <a:r>
                <a:rPr kumimoji="0" lang="en-US" altLang="zh-TW" sz="1600" b="1" kern="0" dirty="0" smtClean="0">
                  <a:solidFill>
                    <a:srgbClr val="0000CC"/>
                  </a:solidFill>
                  <a:ea typeface="標楷體" pitchFamily="65" charset="-120"/>
                </a:rPr>
                <a:t>+</a:t>
              </a:r>
              <a:r>
                <a:rPr kumimoji="0" lang="en-US" altLang="zh-TW" sz="1600" b="1" kern="0" dirty="0">
                  <a:solidFill>
                    <a:srgbClr val="0000CC"/>
                  </a:solidFill>
                  <a:ea typeface="標楷體" pitchFamily="65" charset="-120"/>
                </a:rPr>
                <a:t>1</a:t>
              </a:r>
              <a:r>
                <a:rPr kumimoji="0" lang="zh-TW" altLang="en-US" sz="1600" b="1" kern="0" dirty="0" smtClean="0">
                  <a:solidFill>
                    <a:srgbClr val="0000CC"/>
                  </a:solidFill>
                  <a:ea typeface="標楷體" pitchFamily="65" charset="-120"/>
                </a:rPr>
                <a:t>預約 </a:t>
              </a:r>
              <a:r>
                <a:rPr kumimoji="0" lang="zh-TW" altLang="en-US" sz="1600" b="1" kern="0" dirty="0" smtClean="0">
                  <a:solidFill>
                    <a:sysClr val="windowText" lastClr="000000"/>
                  </a:solidFill>
                </a:rPr>
                <a:t>：</a:t>
              </a:r>
              <a:r>
                <a:rPr kumimoji="0" lang="zh-TW" altLang="en-US" sz="1600" b="1" kern="0" dirty="0">
                  <a:solidFill>
                    <a:sysClr val="windowText" lastClr="000000"/>
                  </a:solidFill>
                  <a:ea typeface="標楷體" pitchFamily="65" charset="-120"/>
                </a:rPr>
                <a:t>已借出，且有</a:t>
              </a:r>
              <a:r>
                <a:rPr kumimoji="0" lang="en-US" altLang="zh-TW" sz="1600" b="1" kern="0" dirty="0">
                  <a:solidFill>
                    <a:sysClr val="windowText" lastClr="000000"/>
                  </a:solidFill>
                  <a:ea typeface="標楷體" pitchFamily="65" charset="-120"/>
                </a:rPr>
                <a:t>1</a:t>
              </a:r>
              <a:r>
                <a:rPr kumimoji="0" lang="zh-TW" altLang="en-US" sz="1600" b="1" kern="0" dirty="0">
                  <a:solidFill>
                    <a:sysClr val="windowText" lastClr="000000"/>
                  </a:solidFill>
                  <a:ea typeface="標楷體" pitchFamily="65" charset="-120"/>
                </a:rPr>
                <a:t>位預約中</a:t>
              </a:r>
              <a:endParaRPr kumimoji="0" lang="en-US" altLang="zh-TW" sz="1600" b="1" kern="0" dirty="0">
                <a:solidFill>
                  <a:sysClr val="windowText" lastClr="000000"/>
                </a:solidFill>
                <a:ea typeface="標楷體" pitchFamily="65" charset="-120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kern="0" dirty="0">
                  <a:solidFill>
                    <a:srgbClr val="0000CC"/>
                  </a:solidFill>
                  <a:ea typeface="標楷體" pitchFamily="65" charset="-120"/>
                </a:rPr>
                <a:t>在預約架上</a:t>
              </a:r>
              <a:r>
                <a:rPr kumimoji="0" lang="en-US" altLang="zh-TW" sz="1600" b="1" kern="0" dirty="0">
                  <a:solidFill>
                    <a:srgbClr val="0000CC"/>
                  </a:solidFill>
                  <a:ea typeface="標楷體" pitchFamily="65" charset="-120"/>
                </a:rPr>
                <a:t>+1</a:t>
              </a:r>
              <a:r>
                <a:rPr kumimoji="0" lang="zh-TW" altLang="en-US" sz="1600" b="1" kern="0" dirty="0" smtClean="0">
                  <a:solidFill>
                    <a:srgbClr val="0000CC"/>
                  </a:solidFill>
                  <a:ea typeface="標楷體" pitchFamily="65" charset="-120"/>
                </a:rPr>
                <a:t>預約    </a:t>
              </a:r>
              <a:r>
                <a:rPr kumimoji="0" lang="zh-TW" altLang="en-US" sz="1600" b="1" kern="0" dirty="0" smtClean="0">
                  <a:solidFill>
                    <a:sysClr val="windowText" lastClr="000000"/>
                  </a:solidFill>
                  <a:ea typeface="標楷體" pitchFamily="65" charset="-120"/>
                </a:rPr>
                <a:t>：</a:t>
              </a:r>
              <a:r>
                <a:rPr kumimoji="0" lang="zh-TW" altLang="en-US" sz="1600" b="1" kern="0" dirty="0">
                  <a:solidFill>
                    <a:sysClr val="windowText" lastClr="000000"/>
                  </a:solidFill>
                  <a:ea typeface="標楷體" pitchFamily="65" charset="-120"/>
                </a:rPr>
                <a:t>待預約讀者取書，且尚有</a:t>
              </a:r>
              <a:r>
                <a:rPr kumimoji="0" lang="en-US" altLang="zh-TW" sz="1600" b="1" kern="0" dirty="0">
                  <a:solidFill>
                    <a:sysClr val="windowText" lastClr="000000"/>
                  </a:solidFill>
                  <a:ea typeface="標楷體" pitchFamily="65" charset="-120"/>
                </a:rPr>
                <a:t>1</a:t>
              </a:r>
              <a:r>
                <a:rPr kumimoji="0" lang="zh-TW" altLang="en-US" sz="1600" b="1" kern="0" dirty="0">
                  <a:solidFill>
                    <a:sysClr val="windowText" lastClr="000000"/>
                  </a:solidFill>
                  <a:ea typeface="標楷體" pitchFamily="65" charset="-120"/>
                </a:rPr>
                <a:t>位</a:t>
              </a:r>
              <a:r>
                <a:rPr kumimoji="0" lang="zh-TW" altLang="en-US" sz="1600" b="1" kern="0" dirty="0" smtClean="0">
                  <a:solidFill>
                    <a:sysClr val="windowText" lastClr="000000"/>
                  </a:solidFill>
                  <a:ea typeface="標楷體" pitchFamily="65" charset="-120"/>
                </a:rPr>
                <a:t>預約</a:t>
              </a:r>
              <a:endParaRPr kumimoji="0" lang="zh-TW" altLang="en-US" sz="1600" b="1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342375" y="4509095"/>
              <a:ext cx="1317857" cy="93612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350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sz="5400" err="1"/>
              <a:t>大綱</a:t>
            </a:r>
            <a:endParaRPr sz="5400"/>
          </a:p>
        </p:txBody>
      </p:sp>
      <p:sp>
        <p:nvSpPr>
          <p:cNvPr id="7171" name="內容版面配置區 2"/>
          <p:cNvSpPr>
            <a:spLocks noGrp="1"/>
          </p:cNvSpPr>
          <p:nvPr>
            <p:ph type="body" idx="1"/>
          </p:nvPr>
        </p:nvSpPr>
        <p:spPr>
          <a:xfrm>
            <a:off x="683568" y="2564904"/>
            <a:ext cx="7772400" cy="2808312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空間服務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資料查詢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館際合作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推廣活動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4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8"/>
          <p:cNvSpPr txBox="1">
            <a:spLocks/>
          </p:cNvSpPr>
          <p:nvPr/>
        </p:nvSpPr>
        <p:spPr>
          <a:xfrm>
            <a:off x="968553" y="117128"/>
            <a:ext cx="7921625" cy="8636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zh-TW" altLang="en-US" sz="4000" b="1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館藏查詢 </a:t>
            </a:r>
            <a:r>
              <a:rPr kumimoji="0" lang="en-US" altLang="zh-TW" sz="4000" b="1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–- </a:t>
            </a:r>
            <a:r>
              <a:rPr kumimoji="0" lang="zh-TW" altLang="en-US" sz="4000" b="1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以電子書為例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55646" y="919692"/>
            <a:ext cx="8404786" cy="2293284"/>
            <a:chOff x="0" y="729147"/>
            <a:chExt cx="9108650" cy="229328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" t="19012" r="29373" b="56055"/>
            <a:stretch/>
          </p:blipFill>
          <p:spPr bwMode="auto">
            <a:xfrm>
              <a:off x="0" y="729147"/>
              <a:ext cx="6097366" cy="2293284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圓角矩形圖說文字 1"/>
            <p:cNvSpPr/>
            <p:nvPr/>
          </p:nvSpPr>
          <p:spPr>
            <a:xfrm>
              <a:off x="6254596" y="772377"/>
              <a:ext cx="2854054" cy="1008112"/>
            </a:xfrm>
            <a:prstGeom prst="wedgeRoundRectCallout">
              <a:avLst>
                <a:gd name="adj1" fmla="val -30663"/>
                <a:gd name="adj2" fmla="val 8508"/>
                <a:gd name="adj3" fmla="val 1666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標楷體" pitchFamily="65" charset="-120"/>
                  <a:ea typeface="標楷體" pitchFamily="65" charset="-120"/>
                </a:rPr>
                <a:t>輸入關鍵字</a:t>
              </a:r>
              <a:endParaRPr lang="en-US" altLang="zh-TW" sz="2800" dirty="0" smtClean="0">
                <a:latin typeface="標楷體" pitchFamily="65" charset="-120"/>
                <a:ea typeface="標楷體" pitchFamily="65" charset="-120"/>
              </a:endParaRPr>
            </a:p>
            <a:p>
              <a:pPr algn="ctr"/>
              <a:r>
                <a:rPr lang="en-US" altLang="zh-TW" sz="2800" dirty="0" smtClean="0">
                  <a:latin typeface="標楷體" pitchFamily="65" charset="-120"/>
                  <a:ea typeface="標楷體" pitchFamily="65" charset="-120"/>
                </a:rPr>
                <a:t>”</a:t>
              </a:r>
              <a:r>
                <a:rPr lang="zh-TW" altLang="en-US" sz="2800" b="1" dirty="0" smtClean="0">
                  <a:latin typeface="標楷體" pitchFamily="65" charset="-120"/>
                  <a:ea typeface="標楷體" pitchFamily="65" charset="-120"/>
                </a:rPr>
                <a:t>倚天</a:t>
              </a:r>
              <a:r>
                <a:rPr lang="en-US" altLang="zh-TW" sz="2800" dirty="0" smtClean="0">
                  <a:latin typeface="標楷體" pitchFamily="65" charset="-120"/>
                  <a:ea typeface="標楷體" pitchFamily="65" charset="-120"/>
                </a:rPr>
                <a:t>”</a:t>
              </a:r>
              <a:endParaRPr lang="zh-TW" altLang="en-US" sz="28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5496" y="1916832"/>
            <a:ext cx="2016224" cy="504056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39000" y="1585596"/>
            <a:ext cx="8193440" cy="5145276"/>
            <a:chOff x="-70338" y="1624584"/>
            <a:chExt cx="6636587" cy="4599042"/>
          </a:xfrm>
        </p:grpSpPr>
        <p:grpSp>
          <p:nvGrpSpPr>
            <p:cNvPr id="8" name="群組 7"/>
            <p:cNvGrpSpPr/>
            <p:nvPr/>
          </p:nvGrpSpPr>
          <p:grpSpPr>
            <a:xfrm>
              <a:off x="-70338" y="1624584"/>
              <a:ext cx="6636587" cy="4599042"/>
              <a:chOff x="-70338" y="1624584"/>
              <a:chExt cx="6636587" cy="4599042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0" t="21756" r="17647" b="6500"/>
              <a:stretch/>
            </p:blipFill>
            <p:spPr bwMode="auto">
              <a:xfrm>
                <a:off x="-70338" y="1624584"/>
                <a:ext cx="4445151" cy="4599042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0" name="圓角矩形圖說文字 9"/>
              <p:cNvSpPr/>
              <p:nvPr/>
            </p:nvSpPr>
            <p:spPr>
              <a:xfrm>
                <a:off x="4466527" y="2245773"/>
                <a:ext cx="2099722" cy="779958"/>
              </a:xfrm>
              <a:prstGeom prst="wedgeRoundRectCallout">
                <a:avLst>
                  <a:gd name="adj1" fmla="val -30663"/>
                  <a:gd name="adj2" fmla="val 8508"/>
                  <a:gd name="adj3" fmla="val 16667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dirty="0" smtClean="0">
                    <a:latin typeface="標楷體" pitchFamily="65" charset="-120"/>
                    <a:ea typeface="標楷體" pitchFamily="65" charset="-120"/>
                  </a:rPr>
                  <a:t>代表電子資源 電子書</a:t>
                </a:r>
                <a:endParaRPr lang="zh-TW" altLang="en-US" sz="2800" dirty="0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755576" y="3356992"/>
              <a:ext cx="3360998" cy="50405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67418" y="3501008"/>
            <a:ext cx="7753990" cy="4380126"/>
            <a:chOff x="386386" y="2082134"/>
            <a:chExt cx="7291063" cy="4380126"/>
          </a:xfrm>
        </p:grpSpPr>
        <p:grpSp>
          <p:nvGrpSpPr>
            <p:cNvPr id="4" name="群組 3"/>
            <p:cNvGrpSpPr/>
            <p:nvPr/>
          </p:nvGrpSpPr>
          <p:grpSpPr>
            <a:xfrm>
              <a:off x="386386" y="2082134"/>
              <a:ext cx="4999329" cy="4380126"/>
              <a:chOff x="386386" y="2082134"/>
              <a:chExt cx="4999329" cy="4380126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0" t="20738" r="6374"/>
              <a:stretch/>
            </p:blipFill>
            <p:spPr bwMode="auto">
              <a:xfrm>
                <a:off x="386386" y="2082134"/>
                <a:ext cx="4999329" cy="4380126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807298" y="4026350"/>
                <a:ext cx="4104456" cy="50405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圓角矩形圖說文字 13"/>
            <p:cNvSpPr/>
            <p:nvPr/>
          </p:nvSpPr>
          <p:spPr>
            <a:xfrm>
              <a:off x="5225621" y="2506608"/>
              <a:ext cx="2451828" cy="692655"/>
            </a:xfrm>
            <a:prstGeom prst="wedgeRoundRectCallout">
              <a:avLst>
                <a:gd name="adj1" fmla="val -30663"/>
                <a:gd name="adj2" fmla="val 8508"/>
                <a:gd name="adj3" fmla="val 1666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itchFamily="65" charset="-120"/>
                  <a:ea typeface="標楷體" pitchFamily="65" charset="-120"/>
                </a:rPr>
                <a:t>點選連結</a:t>
              </a:r>
              <a:endParaRPr lang="zh-TW" altLang="en-US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0" y="764704"/>
            <a:ext cx="8856984" cy="5750144"/>
            <a:chOff x="481115" y="749319"/>
            <a:chExt cx="8022366" cy="57129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" t="18683" r="3670" b="16538"/>
            <a:stretch/>
          </p:blipFill>
          <p:spPr bwMode="auto">
            <a:xfrm>
              <a:off x="481115" y="749319"/>
              <a:ext cx="8022366" cy="5712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圓角矩形圖說文字 15"/>
            <p:cNvSpPr/>
            <p:nvPr/>
          </p:nvSpPr>
          <p:spPr>
            <a:xfrm>
              <a:off x="5492650" y="1973882"/>
              <a:ext cx="2854054" cy="647143"/>
            </a:xfrm>
            <a:prstGeom prst="wedgeRoundRectCallout">
              <a:avLst>
                <a:gd name="adj1" fmla="val -30663"/>
                <a:gd name="adj2" fmla="val 8508"/>
                <a:gd name="adj3" fmla="val 1666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直接線上閱讀或</a:t>
              </a:r>
              <a:endParaRPr lang="en-US" altLang="zh-TW" sz="2000" dirty="0" smtClean="0">
                <a:latin typeface="標楷體" pitchFamily="65" charset="-120"/>
                <a:ea typeface="標楷體" pitchFamily="65" charset="-120"/>
              </a:endParaRPr>
            </a:p>
            <a:p>
              <a:pPr algn="ctr"/>
              <a:r>
                <a:rPr lang="zh-TW" altLang="en-US" sz="2000" dirty="0">
                  <a:latin typeface="標楷體" pitchFamily="65" charset="-120"/>
                  <a:ea typeface="標楷體" pitchFamily="65" charset="-120"/>
                </a:rPr>
                <a:t>下載閱讀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3" r="1746" b="3624"/>
          <a:stretch/>
        </p:blipFill>
        <p:spPr bwMode="auto">
          <a:xfrm>
            <a:off x="2144614" y="764704"/>
            <a:ext cx="6973744" cy="61192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89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館藏查詢 </a:t>
            </a:r>
            <a:r>
              <a:rPr lang="en-US" altLang="zh-TW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–- 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以雜誌為例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21</a:t>
            </a:fld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7467600" cy="5092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07504" y="2276872"/>
            <a:ext cx="2808312" cy="864096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41045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467544" y="3677444"/>
            <a:ext cx="2088232" cy="255612"/>
          </a:xfrm>
          <a:prstGeom prst="roundRect">
            <a:avLst/>
          </a:prstGeom>
          <a:noFill/>
          <a:ln w="349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2" y="1484782"/>
            <a:ext cx="8941789" cy="52090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22678" y="2710151"/>
            <a:ext cx="8416522" cy="3808025"/>
            <a:chOff x="22678" y="2710151"/>
            <a:chExt cx="8416522" cy="3808025"/>
          </a:xfrm>
        </p:grpSpPr>
        <p:sp>
          <p:nvSpPr>
            <p:cNvPr id="7" name="矩形圖說文字 6"/>
            <p:cNvSpPr/>
            <p:nvPr/>
          </p:nvSpPr>
          <p:spPr>
            <a:xfrm>
              <a:off x="6711008" y="2710151"/>
              <a:ext cx="1728192" cy="576064"/>
            </a:xfrm>
            <a:prstGeom prst="wedgeRectCallout">
              <a:avLst>
                <a:gd name="adj1" fmla="val -85559"/>
                <a:gd name="adj2" fmla="val 6404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可對外連結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矩形圖說文字 10"/>
            <p:cNvSpPr/>
            <p:nvPr/>
          </p:nvSpPr>
          <p:spPr>
            <a:xfrm>
              <a:off x="22678" y="4089310"/>
              <a:ext cx="1810816" cy="419809"/>
            </a:xfrm>
            <a:prstGeom prst="wedgeRectCallout">
              <a:avLst>
                <a:gd name="adj1" fmla="val -22204"/>
                <a:gd name="adj2" fmla="val 18161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紙本到館狀況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矩形圖說文字 11"/>
            <p:cNvSpPr/>
            <p:nvPr/>
          </p:nvSpPr>
          <p:spPr>
            <a:xfrm>
              <a:off x="4644008" y="5942112"/>
              <a:ext cx="1944216" cy="576064"/>
            </a:xfrm>
            <a:prstGeom prst="wedgeRectCallout">
              <a:avLst>
                <a:gd name="adj1" fmla="val -51084"/>
                <a:gd name="adj2" fmla="val 162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期刊合訂本狀態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2678" y="2216823"/>
            <a:ext cx="8908018" cy="4434355"/>
            <a:chOff x="22678" y="2216823"/>
            <a:chExt cx="8908018" cy="443435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216823"/>
              <a:ext cx="6950984" cy="4434355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圓角矩形 9"/>
            <p:cNvSpPr/>
            <p:nvPr/>
          </p:nvSpPr>
          <p:spPr>
            <a:xfrm>
              <a:off x="22678" y="5013176"/>
              <a:ext cx="905408" cy="288032"/>
            </a:xfrm>
            <a:prstGeom prst="roundRect">
              <a:avLst/>
            </a:prstGeom>
            <a:noFill/>
            <a:ln w="317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向右箭號 12"/>
            <p:cNvSpPr/>
            <p:nvPr/>
          </p:nvSpPr>
          <p:spPr>
            <a:xfrm>
              <a:off x="969398" y="5013176"/>
              <a:ext cx="101031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05460" y="3286215"/>
            <a:ext cx="7835761" cy="3511657"/>
            <a:chOff x="405460" y="3286215"/>
            <a:chExt cx="7835761" cy="3511657"/>
          </a:xfrm>
        </p:grpSpPr>
        <p:sp>
          <p:nvSpPr>
            <p:cNvPr id="15" name="圓角矩形 14"/>
            <p:cNvSpPr/>
            <p:nvPr/>
          </p:nvSpPr>
          <p:spPr>
            <a:xfrm>
              <a:off x="3191697" y="3286215"/>
              <a:ext cx="3672408" cy="391229"/>
            </a:xfrm>
            <a:prstGeom prst="roundRect">
              <a:avLst/>
            </a:prstGeom>
            <a:noFill/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60" y="3804543"/>
              <a:ext cx="6917839" cy="299332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弧形箭號 (左彎) 15"/>
            <p:cNvSpPr/>
            <p:nvPr/>
          </p:nvSpPr>
          <p:spPr>
            <a:xfrm>
              <a:off x="7370751" y="3420634"/>
              <a:ext cx="870470" cy="136815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908720"/>
            <a:ext cx="7953330" cy="588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24053" r="2982" b="17893"/>
          <a:stretch/>
        </p:blipFill>
        <p:spPr bwMode="auto">
          <a:xfrm>
            <a:off x="134030" y="765175"/>
            <a:ext cx="8225066" cy="374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標楷體" pitchFamily="65" charset="-120"/>
              </a:rPr>
              <a:t>館藏查詢 </a:t>
            </a:r>
            <a:r>
              <a:rPr lang="en-US" altLang="zh-TW" sz="4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標楷體" pitchFamily="65" charset="-120"/>
              </a:rPr>
              <a:t>– </a:t>
            </a:r>
            <a:r>
              <a:rPr lang="zh-TW" altLang="en-US" sz="4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標楷體" pitchFamily="65" charset="-120"/>
              </a:rPr>
              <a:t>圖書預約步驟</a:t>
            </a:r>
            <a:endParaRPr lang="zh-TW" altLang="en-US" sz="40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B2F0AA99-3ACA-42D8-B5F7-315B482A6F1E}" type="slidenum">
              <a:rPr lang="en-US" altLang="zh-TW"/>
              <a:pPr algn="l">
                <a:defRPr/>
              </a:pPr>
              <a:t>22</a:t>
            </a:fld>
            <a:endParaRPr lang="en-US" altLang="zh-TW"/>
          </a:p>
        </p:txBody>
      </p:sp>
      <p:sp>
        <p:nvSpPr>
          <p:cNvPr id="2" name="圓角矩形 1"/>
          <p:cNvSpPr/>
          <p:nvPr/>
        </p:nvSpPr>
        <p:spPr>
          <a:xfrm>
            <a:off x="1907704" y="1196975"/>
            <a:ext cx="719609" cy="503833"/>
          </a:xfrm>
          <a:prstGeom prst="roundRect">
            <a:avLst/>
          </a:prstGeom>
          <a:solidFill>
            <a:srgbClr val="CC3300">
              <a:alpha val="27059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6373341" y="3900488"/>
            <a:ext cx="1943075" cy="612479"/>
          </a:xfrm>
          <a:prstGeom prst="roundRect">
            <a:avLst/>
          </a:prstGeom>
          <a:solidFill>
            <a:srgbClr val="CC3300">
              <a:alpha val="27059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176062" y="1661017"/>
            <a:ext cx="3732996" cy="2814485"/>
            <a:chOff x="176062" y="776045"/>
            <a:chExt cx="3732996" cy="2488062"/>
          </a:xfrm>
        </p:grpSpPr>
        <p:sp>
          <p:nvSpPr>
            <p:cNvPr id="16394" name="Text Box 4"/>
            <p:cNvSpPr txBox="1">
              <a:spLocks noChangeArrowheads="1"/>
            </p:cNvSpPr>
            <p:nvPr/>
          </p:nvSpPr>
          <p:spPr bwMode="auto">
            <a:xfrm>
              <a:off x="176062" y="776045"/>
              <a:ext cx="3203575" cy="400050"/>
            </a:xfrm>
            <a:prstGeom prst="rect">
              <a:avLst/>
            </a:prstGeom>
            <a:solidFill>
              <a:schemeClr val="accent2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rPr>
                <a:t>步驟一：輸入學號</a:t>
              </a:r>
              <a:r>
                <a:rPr lang="en-US" altLang="zh-TW" sz="20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rPr>
                <a:t>/</a:t>
              </a:r>
              <a:r>
                <a:rPr lang="zh-TW" altLang="en-US" sz="2000" b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rPr>
                <a:t>密碼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" t="34309" r="30895" b="7134"/>
            <a:stretch/>
          </p:blipFill>
          <p:spPr bwMode="auto">
            <a:xfrm>
              <a:off x="179512" y="1176095"/>
              <a:ext cx="3729546" cy="20880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1805266" y="3068960"/>
            <a:ext cx="5863078" cy="2381038"/>
            <a:chOff x="755576" y="3068960"/>
            <a:chExt cx="5863078" cy="2381038"/>
          </a:xfrm>
        </p:grpSpPr>
        <p:sp>
          <p:nvSpPr>
            <p:cNvPr id="16388" name="Text Box 9"/>
            <p:cNvSpPr txBox="1">
              <a:spLocks noChangeArrowheads="1"/>
            </p:cNvSpPr>
            <p:nvPr/>
          </p:nvSpPr>
          <p:spPr bwMode="auto">
            <a:xfrm>
              <a:off x="777024" y="3068960"/>
              <a:ext cx="3384550" cy="400050"/>
            </a:xfrm>
            <a:prstGeom prst="rect">
              <a:avLst/>
            </a:prstGeom>
            <a:solidFill>
              <a:schemeClr val="accent2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rPr>
                <a:t>步驟二：註記選取</a:t>
              </a: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" t="33857" r="3525" b="13529"/>
            <a:stretch/>
          </p:blipFill>
          <p:spPr bwMode="auto">
            <a:xfrm>
              <a:off x="755576" y="3501008"/>
              <a:ext cx="5863078" cy="194899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3444444" y="1661017"/>
            <a:ext cx="5628341" cy="4936335"/>
            <a:chOff x="3444444" y="1661017"/>
            <a:chExt cx="5628341" cy="4936335"/>
          </a:xfrm>
        </p:grpSpPr>
        <p:grpSp>
          <p:nvGrpSpPr>
            <p:cNvPr id="6" name="群組 5"/>
            <p:cNvGrpSpPr/>
            <p:nvPr/>
          </p:nvGrpSpPr>
          <p:grpSpPr>
            <a:xfrm>
              <a:off x="3444444" y="3861048"/>
              <a:ext cx="5628341" cy="2736304"/>
              <a:chOff x="2688075" y="3861048"/>
              <a:chExt cx="5628341" cy="2501511"/>
            </a:xfrm>
          </p:grpSpPr>
          <p:grpSp>
            <p:nvGrpSpPr>
              <p:cNvPr id="5" name="群組 4"/>
              <p:cNvGrpSpPr/>
              <p:nvPr/>
            </p:nvGrpSpPr>
            <p:grpSpPr>
              <a:xfrm>
                <a:off x="2688075" y="3861048"/>
                <a:ext cx="5628341" cy="2501511"/>
                <a:chOff x="2688075" y="3861048"/>
                <a:chExt cx="5628341" cy="2501511"/>
              </a:xfrm>
            </p:grpSpPr>
            <p:sp>
              <p:nvSpPr>
                <p:cNvPr id="1638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699792" y="3861048"/>
                  <a:ext cx="4968875" cy="400050"/>
                </a:xfrm>
                <a:prstGeom prst="rect">
                  <a:avLst/>
                </a:prstGeom>
                <a:solidFill>
                  <a:schemeClr val="accent2"/>
                </a:solidFill>
                <a:ln w="317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pitchFamily="18" charset="-12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zh-TW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標楷體" pitchFamily="65" charset="-120"/>
                    </a:rPr>
                    <a:t>看到  您的預約</a:t>
                  </a:r>
                  <a:r>
                    <a:rPr lang="en-US" altLang="zh-TW" sz="2000" b="1">
                      <a:solidFill>
                        <a:srgbClr val="FFFFFF"/>
                      </a:solidFill>
                      <a:latin typeface="Times New Roman" pitchFamily="18" charset="0"/>
                      <a:ea typeface="標楷體" pitchFamily="65" charset="-120"/>
                    </a:rPr>
                    <a:t>…</a:t>
                  </a:r>
                  <a:r>
                    <a:rPr lang="zh-TW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標楷體" pitchFamily="65" charset="-120"/>
                    </a:rPr>
                    <a:t>成功 </a:t>
                  </a:r>
                  <a:r>
                    <a:rPr lang="en-US" altLang="zh-TW" sz="2000" b="1">
                      <a:solidFill>
                        <a:srgbClr val="FFFFFF"/>
                      </a:solidFill>
                      <a:latin typeface="Times New Roman" pitchFamily="18" charset="0"/>
                      <a:ea typeface="標楷體" pitchFamily="65" charset="-120"/>
                    </a:rPr>
                    <a:t>= </a:t>
                  </a:r>
                  <a:r>
                    <a:rPr lang="zh-TW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標楷體" pitchFamily="65" charset="-120"/>
                    </a:rPr>
                    <a:t>預約完成</a:t>
                  </a: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7" t="33857" r="4499" b="9180"/>
                <a:stretch/>
              </p:blipFill>
              <p:spPr bwMode="auto">
                <a:xfrm>
                  <a:off x="2688075" y="4293096"/>
                  <a:ext cx="5628341" cy="206946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16393" name="Rectangle 6"/>
              <p:cNvSpPr>
                <a:spLocks noChangeArrowheads="1"/>
              </p:cNvSpPr>
              <p:nvPr/>
            </p:nvSpPr>
            <p:spPr bwMode="auto">
              <a:xfrm>
                <a:off x="3379636" y="5661025"/>
                <a:ext cx="4144691" cy="180181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5201735" y="1661017"/>
              <a:ext cx="3825231" cy="144016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圖書借閱時</a:t>
              </a:r>
              <a:r>
                <a:rPr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,</a:t>
              </a:r>
              <a:r>
                <a:rPr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若已有其他讀者預約，則無論讀者類型，該書借期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皆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縮短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為</a:t>
              </a:r>
              <a:r>
                <a:rPr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14</a:t>
              </a:r>
              <a:r>
                <a:rPr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天。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293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33610" r="77490" b="22737"/>
          <a:stretch/>
        </p:blipFill>
        <p:spPr bwMode="auto">
          <a:xfrm>
            <a:off x="179517" y="1196752"/>
            <a:ext cx="1152396" cy="283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2093335" y="994001"/>
            <a:ext cx="6408712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圖書續借</a:t>
            </a:r>
            <a:r>
              <a:rPr lang="zh-TW" altLang="en-US" sz="2400" b="1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zh-TW" altLang="en-US" sz="2400" b="1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若無人預約</a:t>
            </a:r>
            <a:r>
              <a:rPr lang="zh-TW" altLang="en-US" sz="24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，圖書</a:t>
            </a:r>
            <a:r>
              <a:rPr lang="zh-TW" altLang="en-US" sz="2400" b="1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到期日之</a:t>
            </a:r>
            <a:r>
              <a:rPr lang="zh-TW" altLang="en-US" sz="24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前</a:t>
            </a:r>
            <a:r>
              <a:rPr lang="en-US" altLang="zh-TW" sz="24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</a:t>
            </a:r>
            <a:r>
              <a:rPr lang="zh-TW" altLang="en-US" sz="2400" b="1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內可線上續借</a:t>
            </a:r>
            <a:r>
              <a:rPr lang="zh-TW" altLang="en-US" sz="2400" b="1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，最多</a:t>
            </a:r>
            <a:r>
              <a:rPr lang="zh-TW" altLang="en-US" sz="2400" b="1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續借</a:t>
            </a:r>
            <a:r>
              <a:rPr lang="en-US" altLang="zh-TW" sz="24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400" b="1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次</a:t>
            </a:r>
          </a:p>
        </p:txBody>
      </p:sp>
      <p:sp>
        <p:nvSpPr>
          <p:cNvPr id="13" name="矩形 12"/>
          <p:cNvSpPr/>
          <p:nvPr/>
        </p:nvSpPr>
        <p:spPr>
          <a:xfrm>
            <a:off x="710535" y="188912"/>
            <a:ext cx="751998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個人借閱記錄查詢、圖書續借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78" y="2132856"/>
            <a:ext cx="7591425" cy="44672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107504" y="2492896"/>
            <a:ext cx="1224409" cy="216024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华文细黑" pitchFamily="2" charset="-122"/>
            </a:endParaRPr>
          </a:p>
        </p:txBody>
      </p:sp>
      <p:sp>
        <p:nvSpPr>
          <p:cNvPr id="4" name="橢圓形圖說文字 3"/>
          <p:cNvSpPr/>
          <p:nvPr/>
        </p:nvSpPr>
        <p:spPr bwMode="auto">
          <a:xfrm>
            <a:off x="-9188" y="4221088"/>
            <a:ext cx="1610225" cy="648072"/>
          </a:xfrm>
          <a:prstGeom prst="wedgeEllipseCallout">
            <a:avLst>
              <a:gd name="adj1" fmla="val 46273"/>
              <a:gd name="adj2" fmla="val -54831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顯示預約書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橢圓形圖說文字 15"/>
          <p:cNvSpPr/>
          <p:nvPr/>
        </p:nvSpPr>
        <p:spPr bwMode="auto">
          <a:xfrm>
            <a:off x="74716" y="5229200"/>
            <a:ext cx="1043608" cy="648072"/>
          </a:xfrm>
          <a:prstGeom prst="wedgeEllipseCallout">
            <a:avLst>
              <a:gd name="adj1" fmla="val 92227"/>
              <a:gd name="adj2" fmla="val -873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續借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928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9003" r="5928" b="6792"/>
          <a:stretch/>
        </p:blipFill>
        <p:spPr bwMode="auto">
          <a:xfrm>
            <a:off x="2627784" y="2566639"/>
            <a:ext cx="5842894" cy="37426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6" t="32803" r="25936" b="49397"/>
          <a:stretch/>
        </p:blipFill>
        <p:spPr bwMode="auto">
          <a:xfrm>
            <a:off x="382544" y="1557338"/>
            <a:ext cx="132104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8121" name="Rectangle 9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圖書館通知單</a:t>
            </a:r>
            <a:r>
              <a:rPr lang="zh-TW" altLang="en-US" sz="1800" b="1" dirty="0">
                <a:solidFill>
                  <a:srgbClr val="C00000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即將到期、預約可借、預約取消、逾期通知</a:t>
            </a:r>
            <a:r>
              <a:rPr lang="zh-TW" altLang="en-US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等。 </a:t>
            </a:r>
            <a:br>
              <a:rPr lang="zh-TW" altLang="en-US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以</a:t>
            </a:r>
            <a:r>
              <a:rPr lang="en-US" altLang="zh-TW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E-mail</a:t>
            </a:r>
            <a:r>
              <a:rPr lang="zh-TW" altLang="en-US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寄發至</a:t>
            </a:r>
            <a:r>
              <a:rPr lang="zh-TW" altLang="en-US" sz="1800" b="1" dirty="0">
                <a:solidFill>
                  <a:srgbClr val="C00000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海大個人信箱</a:t>
            </a:r>
            <a:r>
              <a:rPr lang="en-US" altLang="zh-TW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&lt;</a:t>
            </a:r>
            <a:r>
              <a:rPr lang="zh-TW" altLang="en-US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帳號＠</a:t>
            </a:r>
            <a:r>
              <a:rPr lang="en-US" altLang="zh-TW" sz="1800" b="1" dirty="0">
                <a:solidFill>
                  <a:srgbClr val="20190B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mail.ntou.edu.tw&gt;</a:t>
            </a:r>
            <a:r>
              <a:rPr lang="zh-TW" altLang="en-US" sz="1800" b="1" dirty="0">
                <a:solidFill>
                  <a:schemeClr val="tx2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300" b="1" dirty="0">
                <a:solidFill>
                  <a:srgbClr val="FF3300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不另行用紙本通知</a:t>
            </a:r>
            <a:endParaRPr lang="zh-TW" altLang="en-US" sz="2300" b="1" dirty="0">
              <a:solidFill>
                <a:schemeClr val="tx2"/>
              </a:solidFill>
              <a:effectLst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3010" name="投影片編號版面配置區 6"/>
          <p:cNvSpPr txBox="1">
            <a:spLocks noGrp="1"/>
          </p:cNvSpPr>
          <p:nvPr/>
        </p:nvSpPr>
        <p:spPr>
          <a:xfrm>
            <a:off x="0" y="1271588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>
              <a:defRPr/>
            </a:pPr>
            <a:fld id="{9FCABCE3-6801-48DC-B496-67A1953B99C8}" type="slidenum">
              <a:rPr kumimoji="0" lang="en-US" altLang="zh-TW" sz="1400" b="1">
                <a:solidFill>
                  <a:srgbClr val="FFFFFF"/>
                </a:solidFill>
                <a:latin typeface="Verdana" pitchFamily="34" charset="0"/>
              </a:rPr>
              <a:pPr algn="ctr">
                <a:defRPr/>
              </a:pPr>
              <a:t>24</a:t>
            </a:fld>
            <a:endParaRPr kumimoji="0" lang="en-US" altLang="zh-TW" sz="14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5782" name="Text Box 4"/>
          <p:cNvSpPr txBox="1">
            <a:spLocks noChangeArrowheads="1"/>
          </p:cNvSpPr>
          <p:nvPr/>
        </p:nvSpPr>
        <p:spPr bwMode="auto">
          <a:xfrm>
            <a:off x="7288213" y="5440363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 sz="3200">
              <a:latin typeface="Times New Roman" pitchFamily="18" charset="0"/>
            </a:endParaRPr>
          </a:p>
        </p:txBody>
      </p:sp>
      <p:sp>
        <p:nvSpPr>
          <p:cNvPr id="75783" name="Text Box 5"/>
          <p:cNvSpPr txBox="1">
            <a:spLocks noChangeArrowheads="1"/>
          </p:cNvSpPr>
          <p:nvPr/>
        </p:nvSpPr>
        <p:spPr bwMode="auto">
          <a:xfrm>
            <a:off x="2987824" y="3356992"/>
            <a:ext cx="865187" cy="42862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="1">
                <a:latin typeface="Times New Roman" pitchFamily="18" charset="0"/>
                <a:ea typeface="標楷體" pitchFamily="65" charset="-120"/>
              </a:rPr>
              <a:t>學號</a:t>
            </a:r>
          </a:p>
        </p:txBody>
      </p:sp>
      <p:sp>
        <p:nvSpPr>
          <p:cNvPr id="75784" name="Text Box 6"/>
          <p:cNvSpPr txBox="1">
            <a:spLocks noChangeArrowheads="1"/>
          </p:cNvSpPr>
          <p:nvPr/>
        </p:nvSpPr>
        <p:spPr bwMode="auto">
          <a:xfrm>
            <a:off x="1331640" y="3861048"/>
            <a:ext cx="2592288" cy="707886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b="1" dirty="0">
                <a:latin typeface="Times New Roman" pitchFamily="18" charset="0"/>
                <a:ea typeface="標楷體" pitchFamily="65" charset="-120"/>
              </a:rPr>
              <a:t>密碼預設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</a:rPr>
              <a:t>為</a:t>
            </a:r>
            <a:endParaRPr lang="en-US" altLang="zh-TW" sz="2000" b="1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/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</a:rPr>
              <a:t>身分</a:t>
            </a:r>
            <a:r>
              <a:rPr lang="zh-TW" altLang="en-US" sz="2000" b="1" dirty="0">
                <a:latin typeface="Times New Roman" pitchFamily="18" charset="0"/>
                <a:ea typeface="標楷體" pitchFamily="65" charset="-120"/>
              </a:rPr>
              <a:t>證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</a:rPr>
              <a:t>字號字母</a:t>
            </a:r>
            <a:r>
              <a:rPr lang="zh-TW" altLang="en-US" sz="2000" b="1" dirty="0">
                <a:latin typeface="Times New Roman" pitchFamily="18" charset="0"/>
                <a:ea typeface="標楷體" pitchFamily="65" charset="-120"/>
              </a:rPr>
              <a:t>大寫</a:t>
            </a:r>
          </a:p>
        </p:txBody>
      </p:sp>
      <p:sp>
        <p:nvSpPr>
          <p:cNvPr id="75785" name="Text Box 7"/>
          <p:cNvSpPr txBox="1">
            <a:spLocks noChangeArrowheads="1"/>
          </p:cNvSpPr>
          <p:nvPr/>
        </p:nvSpPr>
        <p:spPr bwMode="auto">
          <a:xfrm>
            <a:off x="3275856" y="1473584"/>
            <a:ext cx="432048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 b="1" dirty="0" smtClean="0"/>
              <a:t>網址</a:t>
            </a:r>
            <a:r>
              <a:rPr lang="zh-TW" altLang="en-US" sz="2400" b="1" dirty="0"/>
              <a:t> </a:t>
            </a:r>
            <a:r>
              <a:rPr lang="en-US" altLang="zh-TW" sz="2400" b="1" dirty="0" smtClean="0"/>
              <a:t>http</a:t>
            </a:r>
            <a:r>
              <a:rPr lang="en-US" altLang="zh-TW" sz="2400" b="1" dirty="0"/>
              <a:t>://mail.ntou.edu.tw</a:t>
            </a:r>
          </a:p>
        </p:txBody>
      </p:sp>
      <p:sp>
        <p:nvSpPr>
          <p:cNvPr id="11" name="橢圓 10"/>
          <p:cNvSpPr/>
          <p:nvPr/>
        </p:nvSpPr>
        <p:spPr>
          <a:xfrm>
            <a:off x="251520" y="1844824"/>
            <a:ext cx="1285875" cy="28575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1465387" y="2089752"/>
            <a:ext cx="1882651" cy="762986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135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20710" r="5457" b="22930"/>
          <a:stretch/>
        </p:blipFill>
        <p:spPr bwMode="auto">
          <a:xfrm>
            <a:off x="1618408" y="1822660"/>
            <a:ext cx="6916834" cy="450829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31782" r="71747" b="26392"/>
          <a:stretch/>
        </p:blipFill>
        <p:spPr bwMode="auto">
          <a:xfrm>
            <a:off x="257175" y="765175"/>
            <a:ext cx="1176121" cy="286846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289611" y="0"/>
            <a:ext cx="75819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4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圖書介購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232722" y="2309813"/>
            <a:ext cx="1314941" cy="2143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873920" y="5301208"/>
            <a:ext cx="4786312" cy="214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076825" y="908050"/>
            <a:ext cx="3455988" cy="954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有本書很不錯，圖書館沒有，可以介購喔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922547" y="2554048"/>
            <a:ext cx="642937" cy="6794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1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1661"/>
          <a:stretch/>
        </p:blipFill>
        <p:spPr bwMode="auto">
          <a:xfrm>
            <a:off x="35496" y="1058411"/>
            <a:ext cx="8460712" cy="352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橢圓形圖說文字 12"/>
          <p:cNvSpPr/>
          <p:nvPr/>
        </p:nvSpPr>
        <p:spPr>
          <a:xfrm>
            <a:off x="6011863" y="1341438"/>
            <a:ext cx="2376487" cy="1296987"/>
          </a:xfrm>
          <a:prstGeom prst="wedgeEllipseCallout">
            <a:avLst>
              <a:gd name="adj1" fmla="val 1540"/>
              <a:gd name="adj2" fmla="val 88756"/>
            </a:avLst>
          </a:prstGeom>
          <a:solidFill>
            <a:srgbClr val="FFFFF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-36512" y="3141663"/>
            <a:ext cx="8713788" cy="504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3733" name="文字方塊 14"/>
          <p:cNvSpPr txBox="1">
            <a:spLocks noChangeArrowheads="1"/>
          </p:cNvSpPr>
          <p:nvPr/>
        </p:nvSpPr>
        <p:spPr bwMode="auto">
          <a:xfrm>
            <a:off x="6227763" y="1484313"/>
            <a:ext cx="2016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600">
                <a:solidFill>
                  <a:srgbClr val="FF0000"/>
                </a:solidFill>
                <a:ea typeface="標楷體" pitchFamily="65" charset="-120"/>
              </a:rPr>
              <a:t>若急需</a:t>
            </a:r>
            <a:r>
              <a:rPr lang="zh-TW" altLang="zh-TW" sz="1600">
                <a:solidFill>
                  <a:srgbClr val="FF0000"/>
                </a:solidFill>
                <a:ea typeface="標楷體" pitchFamily="65" charset="-120"/>
              </a:rPr>
              <a:t>，可線上填寫「未上架書優先處理申請單</a:t>
            </a:r>
            <a:r>
              <a:rPr lang="zh-TW" altLang="zh-TW" sz="1600">
                <a:solidFill>
                  <a:srgbClr val="FF0000"/>
                </a:solidFill>
              </a:rPr>
              <a:t>」</a:t>
            </a:r>
            <a:endParaRPr lang="zh-TW" altLang="en-US" sz="1600">
              <a:solidFill>
                <a:srgbClr val="FF0000"/>
              </a:solidFill>
            </a:endParaRPr>
          </a:p>
        </p:txBody>
      </p:sp>
      <p:sp>
        <p:nvSpPr>
          <p:cNvPr id="9" name="Rectangle 11"/>
          <p:cNvSpPr txBox="1">
            <a:spLocks noChangeArrowheads="1"/>
          </p:cNvSpPr>
          <p:nvPr/>
        </p:nvSpPr>
        <p:spPr>
          <a:xfrm>
            <a:off x="107950" y="44624"/>
            <a:ext cx="9036050" cy="836613"/>
          </a:xfrm>
          <a:prstGeom prst="rect">
            <a:avLst/>
          </a:prstGeom>
          <a:noFill/>
        </p:spPr>
        <p:txBody>
          <a:bodyPr anchor="b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47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未上架書優先</a:t>
            </a:r>
            <a:r>
              <a:rPr kumimoji="0" lang="zh-TW" altLang="en-US" sz="47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處理</a:t>
            </a:r>
            <a:r>
              <a:rPr kumimoji="0" lang="zh-TW" altLang="en-US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  <a:cs typeface="+mj-cs"/>
              </a:rPr>
              <a:t>－</a:t>
            </a:r>
            <a:r>
              <a:rPr lang="zh-TW" altLang="en-US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需至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My 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Lib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填寫申請</a:t>
            </a: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  <a:ea typeface="+mn-ea"/>
              </a:rPr>
              <a:t>單</a:t>
            </a:r>
            <a:endParaRPr lang="zh-TW" altLang="en-US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19162" r="3217" b="6702"/>
          <a:stretch/>
        </p:blipFill>
        <p:spPr bwMode="auto">
          <a:xfrm>
            <a:off x="-5190" y="1058410"/>
            <a:ext cx="8753654" cy="41707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9162" r="2258" b="6675"/>
          <a:stretch/>
        </p:blipFill>
        <p:spPr bwMode="auto">
          <a:xfrm>
            <a:off x="1642318" y="2333689"/>
            <a:ext cx="7443540" cy="41588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5580112" y="4077072"/>
            <a:ext cx="2592288" cy="252413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华文细黑" pitchFamily="2" charset="-122"/>
            </a:endParaRPr>
          </a:p>
        </p:txBody>
      </p:sp>
      <p:sp>
        <p:nvSpPr>
          <p:cNvPr id="5" name="橢圓 4"/>
          <p:cNvSpPr/>
          <p:nvPr/>
        </p:nvSpPr>
        <p:spPr bwMode="auto">
          <a:xfrm>
            <a:off x="-36512" y="4005064"/>
            <a:ext cx="1336830" cy="33605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47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73733" grpId="0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9003" r="5928" b="6792"/>
          <a:stretch/>
        </p:blipFill>
        <p:spPr bwMode="auto">
          <a:xfrm>
            <a:off x="251520" y="906106"/>
            <a:ext cx="3816424" cy="24446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8504"/>
            <a:ext cx="2160587" cy="374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電子郵件轉寄服務</a:t>
            </a:r>
            <a:r>
              <a:rPr lang="en-US" altLang="zh-TW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en-US" altLang="zh-TW" sz="2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3730" name="投影片編號版面配置區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fld id="{2589F141-694E-4563-BAE1-2BE241290ABD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347140" name="Oval 4"/>
          <p:cNvSpPr>
            <a:spLocks noChangeArrowheads="1"/>
          </p:cNvSpPr>
          <p:nvPr/>
        </p:nvSpPr>
        <p:spPr bwMode="auto">
          <a:xfrm>
            <a:off x="2411412" y="2386012"/>
            <a:ext cx="1008063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群組 20"/>
          <p:cNvGrpSpPr>
            <a:grpSpLocks/>
          </p:cNvGrpSpPr>
          <p:nvPr/>
        </p:nvGrpSpPr>
        <p:grpSpPr bwMode="auto">
          <a:xfrm>
            <a:off x="4427538" y="1052513"/>
            <a:ext cx="4319587" cy="1223962"/>
            <a:chOff x="4283968" y="836712"/>
            <a:chExt cx="4320480" cy="1296144"/>
          </a:xfrm>
        </p:grpSpPr>
        <p:sp>
          <p:nvSpPr>
            <p:cNvPr id="9" name="圓角矩形圖說文字 8"/>
            <p:cNvSpPr/>
            <p:nvPr/>
          </p:nvSpPr>
          <p:spPr>
            <a:xfrm>
              <a:off x="4283968" y="836712"/>
              <a:ext cx="4320480" cy="1296144"/>
            </a:xfrm>
            <a:prstGeom prst="wedgeRoundRectCallout">
              <a:avLst>
                <a:gd name="adj1" fmla="val -18561"/>
                <a:gd name="adj2" fmla="val 49501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83981" name="文字方塊 10"/>
            <p:cNvSpPr txBox="1">
              <a:spLocks noChangeArrowheads="1"/>
            </p:cNvSpPr>
            <p:nvPr/>
          </p:nvSpPr>
          <p:spPr bwMode="auto">
            <a:xfrm>
              <a:off x="4355976" y="1052736"/>
              <a:ext cx="4176464" cy="107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lvl="1" eaLnBrk="1" hangingPunct="1"/>
              <a:r>
                <a:rPr lang="zh-TW" altLang="en-US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登入海大</a:t>
              </a:r>
              <a:r>
                <a:rPr lang="en-US" altLang="zh-TW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webmail</a:t>
              </a:r>
              <a:r>
                <a:rPr lang="en-US" altLang="zh-TW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  <a:sym typeface="Wingdings" pitchFamily="2" charset="2"/>
                </a:rPr>
                <a:t></a:t>
              </a:r>
              <a:r>
                <a:rPr lang="en-US" altLang="zh-TW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  <a:hlinkClick r:id="rId4"/>
                </a:rPr>
                <a:t> </a:t>
              </a:r>
              <a:r>
                <a:rPr lang="en-US" altLang="zh-TW" sz="2000" b="1" dirty="0">
                  <a:solidFill>
                    <a:srgbClr val="0070C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  <a:hlinkClick r:id="rId4"/>
                </a:rPr>
                <a:t>FAQ:</a:t>
              </a:r>
              <a:r>
                <a:rPr lang="zh-TW" altLang="en-US" sz="2000" b="1" dirty="0">
                  <a:solidFill>
                    <a:srgbClr val="0070C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  <a:hlinkClick r:id="rId4"/>
                </a:rPr>
                <a:t>常見問答集</a:t>
              </a:r>
              <a:r>
                <a:rPr lang="en-US" altLang="zh-TW" sz="2000" b="1" dirty="0">
                  <a:solidFill>
                    <a:srgbClr val="0070C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  <a:sym typeface="Wingdings" pitchFamily="2" charset="2"/>
                </a:rPr>
                <a:t></a:t>
              </a:r>
              <a:r>
                <a:rPr lang="zh-TW" altLang="en-US" sz="2000" b="1" dirty="0">
                  <a:solidFill>
                    <a:srgbClr val="0070C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  <a:hlinkClick r:id="rId5" tooltip="好用的電子郵件小技巧"/>
                </a:rPr>
                <a:t>電子郵件好用的小技巧</a:t>
              </a:r>
              <a:r>
                <a:rPr lang="zh-TW" altLang="en-US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zh-TW" altLang="en-US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把信轉寄至喜愛的信箱</a:t>
              </a:r>
              <a:r>
                <a:rPr lang="en-US" altLang="zh-TW" sz="20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(Forward)~~</a:t>
              </a:r>
              <a:endPara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1619250" y="4509244"/>
            <a:ext cx="158432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4340232" y="2608078"/>
            <a:ext cx="4790789" cy="4106997"/>
            <a:chOff x="4340232" y="2608078"/>
            <a:chExt cx="4790789" cy="41069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232" y="2735212"/>
              <a:ext cx="4790789" cy="397986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4427539" y="2608078"/>
              <a:ext cx="2519918" cy="5328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1626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0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301625"/>
            <a:ext cx="7313612" cy="7778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校園無線網路登入畫面</a:t>
            </a:r>
          </a:p>
        </p:txBody>
      </p:sp>
      <p:pic>
        <p:nvPicPr>
          <p:cNvPr id="1187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8088312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8"/>
          <p:cNvGrpSpPr>
            <a:grpSpLocks/>
          </p:cNvGrpSpPr>
          <p:nvPr/>
        </p:nvGrpSpPr>
        <p:grpSpPr bwMode="auto">
          <a:xfrm>
            <a:off x="755650" y="1556792"/>
            <a:ext cx="6655154" cy="2448573"/>
            <a:chOff x="755502" y="1556944"/>
            <a:chExt cx="6656991" cy="2448442"/>
          </a:xfrm>
        </p:grpSpPr>
        <p:sp>
          <p:nvSpPr>
            <p:cNvPr id="118790" name="Line 5"/>
            <p:cNvSpPr>
              <a:spLocks noChangeShapeType="1"/>
            </p:cNvSpPr>
            <p:nvPr/>
          </p:nvSpPr>
          <p:spPr bwMode="auto">
            <a:xfrm flipH="1">
              <a:off x="2628153" y="1970949"/>
              <a:ext cx="1080418" cy="10980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8791" name="Text Box 6"/>
            <p:cNvSpPr txBox="1">
              <a:spLocks noChangeArrowheads="1"/>
            </p:cNvSpPr>
            <p:nvPr/>
          </p:nvSpPr>
          <p:spPr bwMode="auto">
            <a:xfrm>
              <a:off x="3636543" y="1556944"/>
              <a:ext cx="3775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您的電子郵件帳號密碼</a:t>
              </a:r>
            </a:p>
          </p:txBody>
        </p:sp>
        <p:sp>
          <p:nvSpPr>
            <p:cNvPr id="118792" name="Oval 7"/>
            <p:cNvSpPr>
              <a:spLocks noChangeArrowheads="1"/>
            </p:cNvSpPr>
            <p:nvPr/>
          </p:nvSpPr>
          <p:spPr bwMode="auto">
            <a:xfrm>
              <a:off x="755502" y="2997274"/>
              <a:ext cx="2232577" cy="10081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3707905" y="5445224"/>
            <a:ext cx="506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行政大樓、圖書館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空中連通走廊、共同科遠距教學教室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育樂館、育樂館前廣場、噴泉池、操場、游泳池前廣場、工學院四週廣場等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08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全校授權軟體下載</a:t>
            </a:r>
            <a:endParaRPr lang="zh-TW" altLang="en-US" sz="4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88" y="1268760"/>
            <a:ext cx="70739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33524" r="25143" b="20231"/>
          <a:stretch/>
        </p:blipFill>
        <p:spPr bwMode="auto">
          <a:xfrm>
            <a:off x="139424" y="1268760"/>
            <a:ext cx="1648327" cy="29718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251520" y="3140968"/>
            <a:ext cx="136815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9937" r="8786" b="3925"/>
          <a:stretch/>
        </p:blipFill>
        <p:spPr bwMode="auto">
          <a:xfrm>
            <a:off x="1972499" y="1556792"/>
            <a:ext cx="7114543" cy="52214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67544" y="130622"/>
            <a:ext cx="7992888" cy="778098"/>
          </a:xfrm>
        </p:spPr>
        <p:txBody>
          <a:bodyPr/>
          <a:lstStyle/>
          <a:p>
            <a:pPr algn="l" eaLnBrk="1" hangingPunct="1">
              <a:defRPr/>
            </a:pPr>
            <a:r>
              <a:rPr dirty="0" err="1"/>
              <a:t>圖書館座落於濱海校區</a:t>
            </a:r>
            <a:endParaRPr dirty="0"/>
          </a:p>
        </p:txBody>
      </p:sp>
      <p:sp>
        <p:nvSpPr>
          <p:cNvPr id="8227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365FFC5D-B5DA-4124-B0F0-7500CD60BEF2}" type="slidenum">
              <a:rPr lang="en-US" altLang="zh-TW" smtClean="0"/>
              <a:pPr eaLnBrk="1" hangingPunct="1"/>
              <a:t>3</a:t>
            </a:fld>
            <a:endParaRPr lang="en-US" altLang="zh-TW" smtClean="0"/>
          </a:p>
        </p:txBody>
      </p:sp>
      <p:pic>
        <p:nvPicPr>
          <p:cNvPr id="8229" name="Picture 4" descr="圖1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23399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0825" y="1484313"/>
            <a:ext cx="8572500" cy="7921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zh-TW" altLang="en-US" sz="2100" b="1" smtClean="0">
                <a:latin typeface="+mn-ea"/>
              </a:rPr>
              <a:t>圖書一館：地下</a:t>
            </a:r>
            <a:r>
              <a:rPr lang="en-US" altLang="zh-TW" sz="2100" b="1" smtClean="0">
                <a:latin typeface="+mn-ea"/>
              </a:rPr>
              <a:t>1</a:t>
            </a:r>
            <a:r>
              <a:rPr lang="zh-TW" altLang="en-US" sz="2100" b="1" smtClean="0">
                <a:latin typeface="+mn-ea"/>
              </a:rPr>
              <a:t>層、地面</a:t>
            </a:r>
            <a:r>
              <a:rPr lang="en-US" altLang="zh-TW" sz="2100" b="1" smtClean="0">
                <a:latin typeface="+mn-ea"/>
              </a:rPr>
              <a:t>5</a:t>
            </a:r>
            <a:r>
              <a:rPr lang="zh-TW" altLang="en-US" sz="2100" b="1" smtClean="0">
                <a:latin typeface="+mn-ea"/>
              </a:rPr>
              <a:t>層之獨棟建築</a:t>
            </a:r>
          </a:p>
          <a:p>
            <a:pPr>
              <a:buFont typeface="Wingdings" pitchFamily="2" charset="2"/>
              <a:buNone/>
              <a:defRPr/>
            </a:pPr>
            <a:r>
              <a:rPr lang="zh-TW" altLang="en-US" sz="2100" b="1" smtClean="0">
                <a:latin typeface="+mn-ea"/>
              </a:rPr>
              <a:t>圖書二館：位於研究大樓</a:t>
            </a:r>
            <a:r>
              <a:rPr lang="en-US" altLang="zh-TW" sz="2100" b="1" smtClean="0">
                <a:latin typeface="+mn-ea"/>
              </a:rPr>
              <a:t>3</a:t>
            </a:r>
            <a:r>
              <a:rPr lang="zh-TW" altLang="en-US" sz="2100" b="1" smtClean="0">
                <a:latin typeface="+mn-ea"/>
              </a:rPr>
              <a:t>樓後半及</a:t>
            </a:r>
            <a:r>
              <a:rPr lang="en-US" altLang="zh-TW" sz="2100" b="1" smtClean="0">
                <a:latin typeface="+mn-ea"/>
              </a:rPr>
              <a:t>4</a:t>
            </a:r>
            <a:r>
              <a:rPr lang="zh-TW" altLang="en-US" sz="2100" b="1" smtClean="0">
                <a:latin typeface="+mn-ea"/>
              </a:rPr>
              <a:t>樓，以空中走廊連接一館</a:t>
            </a:r>
            <a:endParaRPr lang="en-US" altLang="zh-TW" sz="2100" b="1" dirty="0">
              <a:latin typeface="+mn-ea"/>
            </a:endParaRPr>
          </a:p>
        </p:txBody>
      </p:sp>
      <p:graphicFrame>
        <p:nvGraphicFramePr>
          <p:cNvPr id="1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783116"/>
              </p:ext>
            </p:extLst>
          </p:nvPr>
        </p:nvGraphicFramePr>
        <p:xfrm>
          <a:off x="179388" y="2420888"/>
          <a:ext cx="8842375" cy="42291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208"/>
                <a:gridCol w="7762167"/>
              </a:tblGrid>
              <a:tr h="5763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樓層</a:t>
                      </a:r>
                      <a:endParaRPr lang="zh-TW" alt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91447" marR="91447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/>
                        </a:rPr>
                        <a:t>服務及設施</a:t>
                      </a:r>
                      <a:endParaRPr lang="en-US" altLang="zh-TW" sz="2400" kern="1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5478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kumimoji="0" lang="en-US" altLang="zh-TW" sz="1800" b="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B1 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47" marR="91447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/>
                        </a:rPr>
                        <a:t> </a:t>
                      </a:r>
                      <a:r>
                        <a:rPr lang="en-US" sz="1800" kern="1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/>
                        </a:rPr>
                        <a:t>K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/>
                        </a:rPr>
                        <a:t>書中心、閱報區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84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1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樓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47" marR="91447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還書箱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藝文中心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含藝文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展示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空間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、採編組、館藏組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47" marR="91447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6208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樓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91447" marR="91447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來賓換證</a:t>
                      </a:r>
                      <a:r>
                        <a:rPr kumimoji="0" lang="en-US" altLang="zh-TW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kumimoji="0" lang="zh-TW" altLang="zh-TW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借還書</a:t>
                      </a:r>
                      <a:r>
                        <a:rPr kumimoji="0" lang="en-US" altLang="zh-TW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kumimoji="0" lang="zh-TW" altLang="en-US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館際合作與參</a:t>
                      </a:r>
                      <a:r>
                        <a:rPr kumimoji="0" lang="zh-TW" altLang="zh-TW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考</a:t>
                      </a:r>
                      <a:r>
                        <a:rPr kumimoji="0" lang="zh-TW" altLang="en-US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諮詢聯合</a:t>
                      </a:r>
                      <a:r>
                        <a:rPr kumimoji="0" lang="zh-TW" altLang="zh-TW" sz="1800" kern="1200" dirty="0" smtClean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+mn-cs"/>
                        </a:rPr>
                        <a:t>服務台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、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觸碰式互動螢幕系統、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資訊檢索、列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複印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掃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描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、多媒體視聽資料區、視聽室、討論室、參考資料區、新書展示、主題書展、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愛樂廳、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閱覽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組、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參考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諮詢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組</a:t>
                      </a:r>
                      <a:endParaRPr lang="zh-TW" sz="1800" kern="1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41184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3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樓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學報、學術性期刊合訂本、影印室、期刊室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026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4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樓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西</a:t>
                      </a:r>
                      <a:r>
                        <a:rPr lang="zh-TW" altLang="en-US" sz="1800" kern="100" dirty="0" smtClean="0">
                          <a:latin typeface="+mj-ea"/>
                          <a:ea typeface="+mj-ea"/>
                          <a:cs typeface="Times New Roman"/>
                        </a:rPr>
                        <a:t>方語文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圖書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、</a:t>
                      </a:r>
                      <a:r>
                        <a:rPr lang="zh-TW" sz="1800" kern="100" dirty="0">
                          <a:solidFill>
                            <a:srgbClr val="C00000"/>
                          </a:solidFill>
                          <a:latin typeface="+mj-ea"/>
                          <a:ea typeface="+mj-ea"/>
                          <a:cs typeface="Times New Roman"/>
                        </a:rPr>
                        <a:t>本校博碩士論文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、日文期刊合訂本、童書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、</a:t>
                      </a:r>
                      <a:r>
                        <a:rPr lang="zh-TW" altLang="en-US" sz="1800" kern="100" dirty="0" smtClean="0">
                          <a:latin typeface="+mj-ea"/>
                          <a:ea typeface="+mj-ea"/>
                          <a:cs typeface="Times New Roman"/>
                        </a:rPr>
                        <a:t>教授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指定參考書</a:t>
                      </a:r>
                      <a:endParaRPr lang="zh-TW" sz="18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84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5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樓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東方語文圖書</a:t>
                      </a: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(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中、日、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韓</a:t>
                      </a:r>
                      <a:r>
                        <a:rPr lang="zh-TW" altLang="en-US" sz="1800" kern="100" dirty="0" smtClean="0">
                          <a:latin typeface="+mj-ea"/>
                          <a:ea typeface="+mj-ea"/>
                          <a:cs typeface="Times New Roman"/>
                        </a:rPr>
                        <a:t>文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圖書</a:t>
                      </a: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)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、特藏室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84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二館</a:t>
                      </a: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3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樓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資訊素養教室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566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二館</a:t>
                      </a:r>
                      <a:r>
                        <a:rPr lang="en-US" sz="1800" kern="100" dirty="0">
                          <a:latin typeface="+mj-ea"/>
                          <a:ea typeface="+mj-ea"/>
                          <a:cs typeface="Times New Roman"/>
                        </a:rPr>
                        <a:t>4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樓</a:t>
                      </a: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Times New Roman"/>
                        </a:rPr>
                        <a:t>中西文當</a:t>
                      </a:r>
                      <a:r>
                        <a:rPr lang="zh-TW" sz="1800" kern="1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Times New Roman"/>
                        </a:rPr>
                        <a:t>期</a:t>
                      </a:r>
                      <a:r>
                        <a:rPr lang="zh-TW" sz="1800" kern="100" dirty="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Times New Roman"/>
                        </a:rPr>
                        <a:t>期刊</a:t>
                      </a:r>
                      <a:r>
                        <a:rPr lang="zh-TW" sz="1800" kern="100" dirty="0">
                          <a:latin typeface="+mj-ea"/>
                          <a:ea typeface="+mj-ea"/>
                          <a:cs typeface="Times New Roman"/>
                        </a:rPr>
                        <a:t>、資訊檢索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、</a:t>
                      </a:r>
                      <a:r>
                        <a:rPr lang="zh-TW" altLang="en-US" sz="1800" kern="100" dirty="0" smtClean="0">
                          <a:latin typeface="+mj-ea"/>
                          <a:ea typeface="+mj-ea"/>
                          <a:cs typeface="Times New Roman"/>
                        </a:rPr>
                        <a:t>列</a:t>
                      </a:r>
                      <a:r>
                        <a:rPr lang="en-US" alt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/</a:t>
                      </a:r>
                      <a:r>
                        <a:rPr lang="zh-TW" altLang="en-US" sz="1800" kern="100" dirty="0" smtClean="0">
                          <a:latin typeface="+mj-ea"/>
                          <a:ea typeface="+mj-ea"/>
                          <a:cs typeface="Times New Roman"/>
                        </a:rPr>
                        <a:t>複</a:t>
                      </a:r>
                      <a:r>
                        <a:rPr lang="zh-TW" sz="1800" kern="100" dirty="0" smtClean="0">
                          <a:latin typeface="+mj-ea"/>
                          <a:ea typeface="+mj-ea"/>
                          <a:cs typeface="Times New Roman"/>
                        </a:rPr>
                        <a:t>印</a:t>
                      </a:r>
                      <a:endParaRPr lang="zh-TW" sz="18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6" marR="68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00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英語</a:t>
            </a:r>
            <a:r>
              <a:rPr lang="zh-TW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區</a:t>
            </a:r>
            <a:br>
              <a:rPr lang="zh-TW" alt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zh-TW" alt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88" r="26520" b="9037"/>
          <a:stretch/>
        </p:blipFill>
        <p:spPr bwMode="auto">
          <a:xfrm>
            <a:off x="179512" y="1196752"/>
            <a:ext cx="4860758" cy="494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7125" r="2708" b="5814"/>
          <a:stretch/>
        </p:blipFill>
        <p:spPr bwMode="auto">
          <a:xfrm>
            <a:off x="1652500" y="1146683"/>
            <a:ext cx="7375358" cy="559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97404" y="777806"/>
            <a:ext cx="243038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彭蒙惠英語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-Advanced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 r="1810" b="4382"/>
          <a:stretch/>
        </p:blipFill>
        <p:spPr bwMode="auto">
          <a:xfrm>
            <a:off x="71279" y="764704"/>
            <a:ext cx="6516945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4716016" y="764704"/>
            <a:ext cx="4311842" cy="3888432"/>
            <a:chOff x="3887366" y="764704"/>
            <a:chExt cx="5140492" cy="408736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6" r="4312" b="5650"/>
            <a:stretch/>
          </p:blipFill>
          <p:spPr bwMode="auto">
            <a:xfrm>
              <a:off x="3887366" y="1411035"/>
              <a:ext cx="5140492" cy="34410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3887366" y="764704"/>
              <a:ext cx="5140492" cy="74410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zh-TW" altLang="en-US" sz="2000" dirty="0">
                  <a:latin typeface="標楷體" pitchFamily="65" charset="-120"/>
                  <a:ea typeface="標楷體" pitchFamily="65" charset="-120"/>
                </a:rPr>
                <a:t>空中英語</a:t>
              </a:r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教室 　</a:t>
              </a:r>
              <a:endParaRPr lang="en-US" altLang="zh-TW" sz="2000" dirty="0" smtClean="0">
                <a:latin typeface="標楷體" pitchFamily="65" charset="-120"/>
                <a:ea typeface="標楷體" pitchFamily="65" charset="-120"/>
              </a:endParaRPr>
            </a:p>
            <a:p>
              <a:pPr algn="l"/>
              <a:r>
                <a:rPr lang="en-US" altLang="zh-TW" sz="2000" dirty="0" smtClean="0">
                  <a:latin typeface="標楷體" pitchFamily="65" charset="-120"/>
                  <a:ea typeface="標楷體" pitchFamily="65" charset="-120"/>
                </a:rPr>
                <a:t>Advanced</a:t>
              </a:r>
              <a:r>
                <a:rPr lang="zh-TW" altLang="en-US" sz="2000" dirty="0">
                  <a:latin typeface="標楷體" pitchFamily="65" charset="-120"/>
                  <a:ea typeface="標楷體" pitchFamily="65" charset="-120"/>
                </a:rPr>
                <a:t>彭蒙惠</a:t>
              </a:r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英語　每日</a:t>
              </a:r>
              <a:r>
                <a:rPr lang="zh-TW" altLang="en-US" sz="2000" dirty="0">
                  <a:latin typeface="標楷體" pitchFamily="65" charset="-120"/>
                  <a:ea typeface="標楷體" pitchFamily="65" charset="-120"/>
                </a:rPr>
                <a:t>學習頻道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34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301" y="-99392"/>
            <a:ext cx="8229600" cy="1143000"/>
          </a:xfrm>
        </p:spPr>
        <p:txBody>
          <a:bodyPr/>
          <a:lstStyle/>
          <a:p>
            <a:r>
              <a:rPr lang="zh-TW" altLang="en-US" sz="4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線上報紙</a:t>
            </a:r>
            <a:r>
              <a:rPr lang="zh-TW" altLang="en-US" sz="4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閱讀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07504" y="980728"/>
            <a:ext cx="7774995" cy="5615518"/>
            <a:chOff x="396470" y="730059"/>
            <a:chExt cx="7774995" cy="5615518"/>
          </a:xfrm>
        </p:grpSpPr>
        <p:sp>
          <p:nvSpPr>
            <p:cNvPr id="5" name="文字方塊 4"/>
            <p:cNvSpPr txBox="1"/>
            <p:nvPr/>
          </p:nvSpPr>
          <p:spPr>
            <a:xfrm>
              <a:off x="396470" y="730059"/>
              <a:ext cx="5112568" cy="40011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hlinkClick r:id="rId2" tooltip="blocked::http://udndata.com/library/fullpage/"/>
                </a:rPr>
                <a:t>聯合</a:t>
              </a:r>
              <a:r>
                <a:rPr lang="zh-TW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hlinkClick r:id="rId2" tooltip="blocked::http://udndata.com/library/fullpage/"/>
                </a:rPr>
                <a:t>知識庫</a:t>
              </a:r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（聯合報、聯合晚報、經濟日報）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" t="14287" r="6028" b="4129"/>
            <a:stretch/>
          </p:blipFill>
          <p:spPr bwMode="auto">
            <a:xfrm>
              <a:off x="396470" y="1102876"/>
              <a:ext cx="7774995" cy="5242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467544" y="1336074"/>
            <a:ext cx="7650905" cy="5189270"/>
            <a:chOff x="881535" y="1286634"/>
            <a:chExt cx="7650905" cy="5189270"/>
          </a:xfrm>
        </p:grpSpPr>
        <p:sp>
          <p:nvSpPr>
            <p:cNvPr id="11" name="文字方塊 10"/>
            <p:cNvSpPr txBox="1"/>
            <p:nvPr/>
          </p:nvSpPr>
          <p:spPr>
            <a:xfrm>
              <a:off x="881535" y="1286634"/>
              <a:ext cx="4735760" cy="40011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hlinkClick r:id="rId4" tooltip="blocked::http://kmw.ctgin.com/"/>
                </a:rPr>
                <a:t>知識</a:t>
              </a:r>
              <a:r>
                <a:rPr lang="zh-TW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  <a:hlinkClick r:id="rId4" tooltip="blocked::http://kmw.ctgin.com/"/>
                </a:rPr>
                <a:t>贏家</a:t>
              </a:r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（中國時報</a:t>
              </a:r>
              <a:r>
                <a:rPr lang="zh-TW" altLang="en-US" sz="2000" dirty="0">
                  <a:latin typeface="標楷體" pitchFamily="65" charset="-120"/>
                  <a:ea typeface="標楷體" pitchFamily="65" charset="-120"/>
                </a:rPr>
                <a:t>、</a:t>
              </a:r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工商時報）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" t="15913" r="1819" b="3754"/>
            <a:stretch/>
          </p:blipFill>
          <p:spPr bwMode="auto">
            <a:xfrm>
              <a:off x="881535" y="1695708"/>
              <a:ext cx="7650905" cy="4780196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1115616" y="1728192"/>
            <a:ext cx="7992888" cy="5229200"/>
            <a:chOff x="107504" y="1037887"/>
            <a:chExt cx="8208912" cy="5632722"/>
          </a:xfrm>
        </p:grpSpPr>
        <p:sp>
          <p:nvSpPr>
            <p:cNvPr id="6" name="文字方塊 5"/>
            <p:cNvSpPr txBox="1"/>
            <p:nvPr/>
          </p:nvSpPr>
          <p:spPr>
            <a:xfrm>
              <a:off x="107504" y="1037887"/>
              <a:ext cx="4496394" cy="43098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zh-TW" sz="20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6" tooltip="blocked::http://library.pressdisplay.com"/>
                </a:rPr>
                <a:t>PressDisplay</a:t>
              </a:r>
              <a:r>
                <a:rPr lang="zh-TW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6" tooltip="blocked::http://library.pressdisplay.com"/>
                </a:rPr>
                <a:t>線上報紙</a:t>
              </a:r>
              <a:r>
                <a:rPr lang="zh-TW" altLang="en-US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6" tooltip="blocked::http://library.pressdisplay.com"/>
                </a:rPr>
                <a:t>資料庫</a:t>
              </a:r>
              <a:endPara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72" r="1274" b="5625"/>
            <a:stretch/>
          </p:blipFill>
          <p:spPr bwMode="auto">
            <a:xfrm>
              <a:off x="107504" y="1443781"/>
              <a:ext cx="8208912" cy="522682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30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521" y="0"/>
            <a:ext cx="8229600" cy="868363"/>
          </a:xfrm>
        </p:spPr>
        <p:txBody>
          <a:bodyPr/>
          <a:lstStyle/>
          <a:p>
            <a:r>
              <a:rPr lang="zh-TW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線上資源</a:t>
            </a:r>
            <a:r>
              <a:rPr lang="en-US" altLang="zh-TW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綜合性</a:t>
            </a:r>
            <a:endParaRPr lang="zh-TW" alt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4934" y="868650"/>
            <a:ext cx="4962491" cy="5989350"/>
            <a:chOff x="54933" y="861935"/>
            <a:chExt cx="5093131" cy="55560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8" t="15896" r="22955" b="1818"/>
            <a:stretch/>
          </p:blipFill>
          <p:spPr bwMode="auto">
            <a:xfrm>
              <a:off x="54933" y="1175934"/>
              <a:ext cx="5093131" cy="5242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54934" y="861935"/>
              <a:ext cx="1679833" cy="371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zh-TW" sz="2000" b="1" dirty="0" err="1" smtClean="0">
                  <a:latin typeface="+mn-ea"/>
                  <a:ea typeface="+mn-ea"/>
                  <a:hlinkClick r:id="rId3" tooltip="blocked::http://reading.udn.com/lib/ntou"/>
                </a:rPr>
                <a:t>udn</a:t>
              </a:r>
              <a:r>
                <a:rPr lang="zh-TW" altLang="en-US" sz="2000" b="1" dirty="0" smtClean="0">
                  <a:latin typeface="+mn-ea"/>
                  <a:ea typeface="+mn-ea"/>
                  <a:hlinkClick r:id="rId3" tooltip="blocked::http://reading.udn.com/lib/ntou"/>
                </a:rPr>
                <a:t>電子書庫</a:t>
              </a:r>
              <a:endParaRPr lang="zh-TW" altLang="en-US" sz="2000" b="1" dirty="0">
                <a:latin typeface="+mn-ea"/>
                <a:ea typeface="+mn-ea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842303" y="868650"/>
            <a:ext cx="6299910" cy="5956099"/>
            <a:chOff x="2842303" y="868650"/>
            <a:chExt cx="6299910" cy="5956099"/>
          </a:xfrm>
        </p:grpSpPr>
        <p:grpSp>
          <p:nvGrpSpPr>
            <p:cNvPr id="3" name="群組 2"/>
            <p:cNvGrpSpPr/>
            <p:nvPr/>
          </p:nvGrpSpPr>
          <p:grpSpPr>
            <a:xfrm>
              <a:off x="2842303" y="868650"/>
              <a:ext cx="6299910" cy="5956099"/>
              <a:chOff x="3475947" y="2546599"/>
              <a:chExt cx="7720805" cy="682407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77" t="14024" r="16596" b="1831"/>
              <a:stretch/>
            </p:blipFill>
            <p:spPr bwMode="auto">
              <a:xfrm>
                <a:off x="3475947" y="2958855"/>
                <a:ext cx="7720805" cy="6411817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3" name="文字方塊 12"/>
              <p:cNvSpPr txBox="1"/>
              <p:nvPr/>
            </p:nvSpPr>
            <p:spPr>
              <a:xfrm>
                <a:off x="3475947" y="2546599"/>
                <a:ext cx="2880320" cy="4001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 err="1">
                    <a:hlinkClick r:id="rId5" tooltip="blocked::http://ntou.lib.overdrive.com/"/>
                  </a:rPr>
                  <a:t>OverDrive</a:t>
                </a:r>
                <a:r>
                  <a:rPr lang="en-US" altLang="zh-TW" sz="2000" b="1" dirty="0">
                    <a:hlinkClick r:id="rId5" tooltip="blocked::http://ntou.lib.overdrive.com/"/>
                  </a:rPr>
                  <a:t> </a:t>
                </a:r>
                <a:r>
                  <a:rPr lang="zh-TW" altLang="en-US" sz="2000" b="1" dirty="0">
                    <a:hlinkClick r:id="rId5" tooltip="blocked::http://ntou.lib.overdrive.com/"/>
                  </a:rPr>
                  <a:t>電子書</a:t>
                </a:r>
                <a:endParaRPr lang="zh-TW" altLang="en-US" sz="2000" b="1" dirty="0">
                  <a:latin typeface="+mn-ea"/>
                </a:endParaRPr>
              </a:p>
            </p:txBody>
          </p:sp>
        </p:grpSp>
        <p:sp>
          <p:nvSpPr>
            <p:cNvPr id="8" name="文字方塊 7"/>
            <p:cNvSpPr txBox="1"/>
            <p:nvPr/>
          </p:nvSpPr>
          <p:spPr>
            <a:xfrm>
              <a:off x="4669627" y="1556792"/>
              <a:ext cx="4427984" cy="101566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zh-TW" altLang="en-US" sz="1200" dirty="0" smtClean="0">
                  <a:solidFill>
                    <a:srgbClr val="0070C0"/>
                  </a:solidFill>
                </a:rPr>
                <a:t>收錄暢銷小說</a:t>
              </a:r>
              <a:r>
                <a:rPr lang="zh-TW" altLang="en-US" sz="1200" dirty="0">
                  <a:solidFill>
                    <a:srgbClr val="0070C0"/>
                  </a:solidFill>
                </a:rPr>
                <a:t>及傳記等讀物，包括近期盤據紐約時報圖書銷售排行榜前</a:t>
              </a:r>
              <a:r>
                <a:rPr lang="en-US" altLang="zh-TW" sz="1200" dirty="0">
                  <a:solidFill>
                    <a:srgbClr val="0070C0"/>
                  </a:solidFill>
                </a:rPr>
                <a:t>10</a:t>
              </a:r>
              <a:r>
                <a:rPr lang="zh-TW" altLang="en-US" sz="1200" dirty="0">
                  <a:solidFill>
                    <a:srgbClr val="0070C0"/>
                  </a:solidFill>
                </a:rPr>
                <a:t>名，由</a:t>
              </a:r>
              <a:r>
                <a:rPr lang="en-US" altLang="zh-TW" sz="1200" dirty="0">
                  <a:solidFill>
                    <a:srgbClr val="0070C0"/>
                  </a:solidFill>
                </a:rPr>
                <a:t>Facebook</a:t>
              </a:r>
              <a:r>
                <a:rPr lang="zh-TW" altLang="en-US" sz="1200" dirty="0">
                  <a:solidFill>
                    <a:srgbClr val="0070C0"/>
                  </a:solidFill>
                </a:rPr>
                <a:t>臉書營運長雪柔．桑德伯格（</a:t>
              </a:r>
              <a:r>
                <a:rPr lang="en-US" altLang="zh-TW" sz="1200" dirty="0">
                  <a:solidFill>
                    <a:srgbClr val="0070C0"/>
                  </a:solidFill>
                </a:rPr>
                <a:t>Sheryl Sandberg</a:t>
              </a:r>
              <a:r>
                <a:rPr lang="zh-TW" altLang="en-US" sz="1200" dirty="0">
                  <a:solidFill>
                    <a:srgbClr val="0070C0"/>
                  </a:solidFill>
                </a:rPr>
                <a:t>）引爆全球熱議的作品「</a:t>
              </a:r>
              <a:r>
                <a:rPr lang="en-US" altLang="zh-TW" sz="1200" dirty="0">
                  <a:solidFill>
                    <a:srgbClr val="0070C0"/>
                  </a:solidFill>
                </a:rPr>
                <a:t>Lean In</a:t>
              </a:r>
              <a:r>
                <a:rPr lang="zh-TW" altLang="en-US" sz="1200" dirty="0">
                  <a:solidFill>
                    <a:srgbClr val="0070C0"/>
                  </a:solidFill>
                </a:rPr>
                <a:t>」（挺身而進）</a:t>
              </a:r>
              <a:r>
                <a:rPr lang="zh-TW" altLang="en-US" sz="1200" dirty="0" smtClean="0">
                  <a:solidFill>
                    <a:srgbClr val="0070C0"/>
                  </a:solidFill>
                </a:rPr>
                <a:t>，電影</a:t>
              </a:r>
              <a:r>
                <a:rPr lang="zh-TW" altLang="en-US" sz="1200" dirty="0">
                  <a:solidFill>
                    <a:srgbClr val="0070C0"/>
                  </a:solidFill>
                </a:rPr>
                <a:t>原著小說「</a:t>
              </a:r>
              <a:r>
                <a:rPr lang="en-US" altLang="zh-TW" sz="1200" dirty="0">
                  <a:solidFill>
                    <a:srgbClr val="0070C0"/>
                  </a:solidFill>
                </a:rPr>
                <a:t>Life of Pi</a:t>
              </a:r>
              <a:r>
                <a:rPr lang="zh-TW" altLang="en-US" sz="1200" dirty="0" smtClean="0">
                  <a:solidFill>
                    <a:srgbClr val="0070C0"/>
                  </a:solidFill>
                </a:rPr>
                <a:t>」</a:t>
              </a:r>
              <a:r>
                <a:rPr lang="en-US" altLang="zh-TW" sz="1200" dirty="0" smtClean="0">
                  <a:solidFill>
                    <a:srgbClr val="0070C0"/>
                  </a:solidFill>
                </a:rPr>
                <a:t>…</a:t>
              </a:r>
              <a:r>
                <a:rPr lang="zh-TW" altLang="en-US" sz="1200" dirty="0" smtClean="0">
                  <a:solidFill>
                    <a:srgbClr val="0070C0"/>
                  </a:solidFill>
                </a:rPr>
                <a:t>，</a:t>
              </a:r>
              <a:r>
                <a:rPr lang="zh-TW" altLang="en-US" sz="1200" dirty="0">
                  <a:solidFill>
                    <a:srgbClr val="0070C0"/>
                  </a:solidFill>
                </a:rPr>
                <a:t>未來將陸續收錄更多的電子書，甚至有聲書、音樂及影片</a:t>
              </a:r>
              <a:r>
                <a:rPr lang="zh-TW" altLang="en-US" sz="1200" dirty="0" smtClean="0">
                  <a:solidFill>
                    <a:srgbClr val="0070C0"/>
                  </a:solidFill>
                </a:rPr>
                <a:t>。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5496" y="836712"/>
            <a:ext cx="6848123" cy="5956097"/>
            <a:chOff x="899592" y="1340768"/>
            <a:chExt cx="6560652" cy="5567887"/>
          </a:xfrm>
        </p:grpSpPr>
        <p:sp>
          <p:nvSpPr>
            <p:cNvPr id="9" name="文字方塊 8"/>
            <p:cNvSpPr txBox="1"/>
            <p:nvPr/>
          </p:nvSpPr>
          <p:spPr>
            <a:xfrm>
              <a:off x="899592" y="1340768"/>
              <a:ext cx="3816424" cy="3740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zh-TW" sz="2000" b="1" dirty="0" err="1" smtClean="0">
                  <a:latin typeface="+mn-ea"/>
                  <a:ea typeface="+mn-ea"/>
                  <a:hlinkClick r:id="rId3" tooltip="blocked::http://reading.udn.com/lib/ntou"/>
                </a:rPr>
                <a:t>udn</a:t>
              </a:r>
              <a:r>
                <a:rPr lang="zh-TW" altLang="en-US" sz="2000" b="1" dirty="0">
                  <a:latin typeface="+mn-ea"/>
                  <a:ea typeface="+mn-ea"/>
                  <a:hlinkClick r:id="rId3" tooltip="blocked::http://reading.udn.com/lib/ntou"/>
                </a:rPr>
                <a:t>電子</a:t>
              </a:r>
              <a:r>
                <a:rPr lang="zh-TW" altLang="en-US" sz="2000" b="1" dirty="0" smtClean="0">
                  <a:latin typeface="+mn-ea"/>
                  <a:ea typeface="+mn-ea"/>
                  <a:hlinkClick r:id="rId3" tooltip="blocked::http://reading.udn.com/lib/ntou"/>
                </a:rPr>
                <a:t>書庫</a:t>
              </a:r>
              <a:r>
                <a:rPr lang="en-US" altLang="zh-TW" sz="2000" dirty="0" smtClean="0">
                  <a:latin typeface="+mn-ea"/>
                  <a:ea typeface="+mn-ea"/>
                </a:rPr>
                <a:t>-</a:t>
              </a:r>
              <a:r>
                <a:rPr lang="zh-TW" altLang="en-US" sz="2000" dirty="0" smtClean="0">
                  <a:latin typeface="+mn-ea"/>
                  <a:ea typeface="+mn-ea"/>
                </a:rPr>
                <a:t>雜誌</a:t>
              </a:r>
              <a:endParaRPr lang="zh-TW" altLang="en-US" sz="2000" dirty="0">
                <a:latin typeface="+mn-ea"/>
                <a:ea typeface="+mn-ea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2" t="18091" r="16786" b="2117"/>
            <a:stretch/>
          </p:blipFill>
          <p:spPr bwMode="auto">
            <a:xfrm>
              <a:off x="899592" y="1740878"/>
              <a:ext cx="6560652" cy="51677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2842303" y="868649"/>
            <a:ext cx="6299909" cy="5956099"/>
            <a:chOff x="2915816" y="1868691"/>
            <a:chExt cx="7742711" cy="636365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2" t="16844" r="16591" b="5000"/>
            <a:stretch/>
          </p:blipFill>
          <p:spPr bwMode="auto">
            <a:xfrm>
              <a:off x="2915816" y="2276872"/>
              <a:ext cx="7742711" cy="5955476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2921978" y="1868691"/>
              <a:ext cx="2880320" cy="4001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+mn-ea"/>
                  <a:ea typeface="+mn-ea"/>
                  <a:hlinkClick r:id="rId8"/>
                </a:rPr>
                <a:t>華藝中文電子書</a:t>
              </a:r>
              <a:endParaRPr lang="zh-TW" altLang="en-US" sz="2000" b="1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8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20813" r="6221" b="3704"/>
          <a:stretch/>
        </p:blipFill>
        <p:spPr bwMode="auto">
          <a:xfrm>
            <a:off x="179512" y="1124744"/>
            <a:ext cx="8186057" cy="48985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6516216" y="2420888"/>
            <a:ext cx="1656184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校外使用須知</a:t>
            </a:r>
            <a:r>
              <a:rPr lang="en-US" altLang="zh-TW" sz="2400" b="1" i="0" dirty="0" smtClean="0">
                <a:effectLst/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400" b="1" i="0" dirty="0" smtClean="0">
                <a:effectLst/>
                <a:latin typeface="標楷體" pitchFamily="65" charset="-120"/>
                <a:ea typeface="標楷體" pitchFamily="65" charset="-120"/>
              </a:rPr>
              <a:t>透過設定，也可在校外利用電子資源喔！</a:t>
            </a:r>
            <a:endParaRPr lang="zh-TW" altLang="en-US" sz="2400" b="1" i="0" dirty="0">
              <a:effectLst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1835696" y="1171921"/>
            <a:ext cx="7200800" cy="5522269"/>
            <a:chOff x="1835696" y="1171921"/>
            <a:chExt cx="7200800" cy="55222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5" t="13735" r="8373" b="5880"/>
            <a:stretch/>
          </p:blipFill>
          <p:spPr bwMode="auto">
            <a:xfrm>
              <a:off x="1835696" y="1171921"/>
              <a:ext cx="7200800" cy="55222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3699415" y="3574029"/>
              <a:ext cx="5076564" cy="163121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zh-TW" altLang="en-US" sz="2000" b="1" dirty="0">
                  <a:solidFill>
                    <a:schemeClr val="tx1"/>
                  </a:solidFill>
                  <a:latin typeface="+mn-ea"/>
                  <a:ea typeface="+mn-ea"/>
                </a:rPr>
                <a:t>二種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+mn-ea"/>
                  <a:ea typeface="+mn-ea"/>
                </a:rPr>
                <a:t>方式</a:t>
              </a:r>
              <a:endParaRPr lang="en-US" altLang="zh-TW" sz="2000" b="1" dirty="0" smtClean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algn="l"/>
              <a:r>
                <a:rPr lang="en-US" altLang="zh-TW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1.Proxy server</a:t>
              </a:r>
              <a:r>
                <a:rPr lang="zh-TW" altLang="en-US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自動</a:t>
              </a:r>
              <a:r>
                <a:rPr lang="zh-TW" altLang="en-US" sz="2000" dirty="0">
                  <a:solidFill>
                    <a:schemeClr val="tx1"/>
                  </a:solidFill>
                  <a:latin typeface="+mn-ea"/>
                  <a:ea typeface="+mn-ea"/>
                </a:rPr>
                <a:t>組態</a:t>
              </a:r>
              <a:r>
                <a:rPr lang="zh-TW" altLang="en-US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設定</a:t>
              </a:r>
              <a:r>
                <a:rPr lang="en-US" altLang="zh-TW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(</a:t>
              </a:r>
              <a:r>
                <a:rPr lang="zh-TW" altLang="en-US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設</a:t>
              </a:r>
              <a:r>
                <a:rPr lang="zh-TW" altLang="en-US" sz="2000" dirty="0" smtClean="0">
                  <a:solidFill>
                    <a:schemeClr val="tx1"/>
                  </a:solidFill>
                  <a:latin typeface="+mn-ea"/>
                </a:rPr>
                <a:t>為</a:t>
              </a:r>
              <a:endParaRPr lang="en-US" altLang="zh-TW" sz="2000" dirty="0" smtClean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algn="l"/>
              <a:r>
                <a:rPr lang="en-US" altLang="zh-TW" sz="2000" dirty="0">
                  <a:solidFill>
                    <a:srgbClr val="0070C0"/>
                  </a:solidFill>
                </a:rPr>
                <a:t>http://</a:t>
              </a:r>
              <a:r>
                <a:rPr lang="en-US" altLang="zh-TW" sz="2000" dirty="0" smtClean="0">
                  <a:solidFill>
                    <a:srgbClr val="0070C0"/>
                  </a:solidFill>
                </a:rPr>
                <a:t>cns.ntou.edu.tw/lib.pac)</a:t>
              </a:r>
              <a:endParaRPr lang="en-US" altLang="zh-TW" sz="2000" dirty="0" smtClean="0">
                <a:solidFill>
                  <a:srgbClr val="0070C0"/>
                </a:solidFill>
                <a:latin typeface="+mn-ea"/>
                <a:ea typeface="+mn-ea"/>
              </a:endParaRPr>
            </a:p>
            <a:p>
              <a:pPr algn="l"/>
              <a:r>
                <a:rPr lang="en-US" altLang="zh-TW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2.SSL VPN(</a:t>
              </a:r>
              <a:r>
                <a:rPr lang="zh-TW" altLang="en-US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直接輸入網址</a:t>
              </a:r>
              <a:r>
                <a:rPr lang="en-US" altLang="zh-TW" sz="2000" dirty="0" smtClean="0">
                  <a:solidFill>
                    <a:schemeClr val="tx1"/>
                  </a:solidFill>
                  <a:latin typeface="+mn-ea"/>
                  <a:ea typeface="+mn-ea"/>
                </a:rPr>
                <a:t>)</a:t>
              </a:r>
            </a:p>
            <a:p>
              <a:pPr algn="l"/>
              <a:r>
                <a:rPr lang="en-US" altLang="zh-TW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4"/>
                </a:rPr>
                <a:t>https://sslvpn.ntou.edu.tw/</a:t>
              </a:r>
              <a:endParaRPr lang="zh-TW" alt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44624"/>
            <a:ext cx="80645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300" b="1" dirty="0" smtClean="0">
                <a:solidFill>
                  <a:schemeClr val="tx1"/>
                </a:solidFill>
                <a:effectLst/>
                <a:ea typeface="標楷體" pitchFamily="65" charset="-120"/>
              </a:rPr>
              <a:t>資料庫、電子書及電子期刊合理使用說明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1438"/>
            <a:ext cx="8316912" cy="5111750"/>
          </a:xfrm>
        </p:spPr>
        <p:txBody>
          <a:bodyPr>
            <a:normAutofit fontScale="85000" lnSpcReduction="20000"/>
          </a:bodyPr>
          <a:lstStyle/>
          <a:p>
            <a:pPr marL="365760" indent="-283464" eaLnBrk="1" fontAlgn="auto" hangingPunct="1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b="1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請尊重智慧財產權，以免影響本校校譽。如經查證違法行為屬實，除停止使用權外，須自負民法、刑法、著作權法等相關法令責任。</a:t>
            </a:r>
          </a:p>
          <a:p>
            <a:pPr marL="365760" indent="-283464" eaLnBrk="1" fontAlgn="auto" hangingPunct="1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請務必先詳閱各出版社之使用規定及版權聲明，再利用各項電子資源。</a:t>
            </a:r>
          </a:p>
          <a:p>
            <a:pPr marL="365760" indent="-283464" eaLnBrk="1" fontAlgn="auto" hangingPunct="1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使用者：以</a:t>
            </a:r>
            <a:r>
              <a:rPr lang="zh-TW" altLang="en-US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本校在職在校教職員生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為限。 </a:t>
            </a:r>
          </a:p>
          <a:p>
            <a:pPr marL="365760" indent="-283464" eaLnBrk="1" fontAlgn="auto" hangingPunct="1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使用方式： </a:t>
            </a:r>
          </a:p>
          <a:p>
            <a:pPr marL="640080" lvl="1" indent="-237744" eaLnBrk="1" fontAlgn="auto" hangingPunct="1">
              <a:lnSpc>
                <a:spcPct val="11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限個人學術研究或教學目的使用，</a:t>
            </a:r>
            <a:r>
              <a:rPr lang="zh-TW" altLang="en-US" sz="20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嚴禁有商業行為。 </a:t>
            </a:r>
          </a:p>
          <a:p>
            <a:pPr marL="640080" lvl="1" indent="-237744" eaLnBrk="1" fontAlgn="auto" hangingPunct="1">
              <a:lnSpc>
                <a:spcPct val="11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sz="20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嚴禁以任何形式連續、大量、有系統地複製、下載、列印檔案。 </a:t>
            </a:r>
          </a:p>
          <a:p>
            <a:pPr marL="640080" lvl="1" indent="-237744" eaLnBrk="1" fontAlgn="auto" hangingPunct="1">
              <a:lnSpc>
                <a:spcPct val="11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sz="20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嚴禁將密碼以任何形式告知他人。 </a:t>
            </a:r>
          </a:p>
          <a:p>
            <a:pPr marL="640080" lvl="1" indent="-237744" eaLnBrk="1" fontAlgn="auto" hangingPunct="1">
              <a:lnSpc>
                <a:spcPct val="11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sz="20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嚴禁擅自以任何形式，透過任何儲存媒體，將實體及電子資料之全部及部份內容，傳送、傳播、提供給非本校教職員生使用。 </a:t>
            </a:r>
          </a:p>
          <a:p>
            <a:pPr marL="640080" lvl="1" indent="-237744" eaLnBrk="1" fontAlgn="auto" hangingPunct="1">
              <a:lnSpc>
                <a:spcPct val="110000"/>
              </a:lnSpc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除上述外，凡直接或間接觸犯各出版社之使用規定及版權聲明者，皆屬違法行為。 </a:t>
            </a:r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altLang="zh-TW" b="1" dirty="0" smtClean="0"/>
          </a:p>
        </p:txBody>
      </p:sp>
    </p:spTree>
    <p:extLst>
      <p:ext uri="{BB962C8B-B14F-4D97-AF65-F5344CB8AC3E}">
        <p14:creationId xmlns:p14="http://schemas.microsoft.com/office/powerpoint/2010/main" val="15355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indent="0" algn="ctr">
              <a:buNone/>
              <a:defRPr/>
            </a:pPr>
            <a:r>
              <a:rPr lang="zh-TW" altLang="en-US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+mn-ea"/>
              </a:rPr>
              <a:t>休息一下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97" y="2132856"/>
            <a:ext cx="6313113" cy="417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5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84984"/>
            <a:ext cx="3923928" cy="2918421"/>
          </a:xfrm>
          <a:prstGeom prst="rect">
            <a:avLst/>
          </a:prstGeom>
        </p:spPr>
      </p:pic>
      <p:sp>
        <p:nvSpPr>
          <p:cNvPr id="123906" name="投影片編號版面配置區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en-US" altLang="zh-TW" dirty="0" smtClean="0">
              <a:solidFill>
                <a:srgbClr val="FFFFFF"/>
              </a:solidFill>
            </a:endParaRPr>
          </a:p>
        </p:txBody>
      </p:sp>
      <p:sp>
        <p:nvSpPr>
          <p:cNvPr id="323586" name="WordArt 2"/>
          <p:cNvSpPr>
            <a:spLocks noChangeArrowheads="1" noChangeShapeType="1" noTextEdit="1"/>
          </p:cNvSpPr>
          <p:nvPr/>
        </p:nvSpPr>
        <p:spPr bwMode="auto">
          <a:xfrm>
            <a:off x="1331913" y="1052736"/>
            <a:ext cx="6264275" cy="1800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32"/>
                <a:gd name="adj2" fmla="val 0"/>
              </a:avLst>
            </a:prstTxWarp>
          </a:bodyPr>
          <a:lstStyle/>
          <a:p>
            <a:pPr algn="ctr"/>
            <a:r>
              <a:rPr lang="zh-TW" alt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新細明體"/>
                <a:ea typeface="新細明體"/>
              </a:rPr>
              <a:t>搶 答 時 間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107505" y="3241988"/>
            <a:ext cx="2664296" cy="2286000"/>
          </a:xfrm>
          <a:prstGeom prst="wedgeRoundRectCallout">
            <a:avLst>
              <a:gd name="adj1" fmla="val 71430"/>
              <a:gd name="adj2" fmla="val -9079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要下載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校園授權軟體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及使用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無線網路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時帳號及密碼為何？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書卷 (水平) 5" hidden="1"/>
          <p:cNvSpPr/>
          <p:nvPr/>
        </p:nvSpPr>
        <p:spPr>
          <a:xfrm>
            <a:off x="539750" y="692150"/>
            <a:ext cx="7848600" cy="5805488"/>
          </a:xfrm>
          <a:prstGeom prst="horizontalScroll">
            <a:avLst>
              <a:gd name="adj" fmla="val 837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7675" algn="l">
              <a:defRPr/>
            </a:pPr>
            <a:r>
              <a:rPr lang="zh-TW" altLang="en-US" sz="28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答</a:t>
            </a:r>
            <a:r>
              <a:rPr lang="zh-TW" altLang="en-US" sz="28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b="1" dirty="0" smtClean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8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二種功能</a:t>
            </a:r>
            <a:r>
              <a:rPr lang="zh-TW" altLang="en-US" sz="28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都需經由</a:t>
            </a:r>
            <a:r>
              <a:rPr lang="zh-TW" altLang="en-US" sz="28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海大信箱的</a:t>
            </a:r>
            <a:r>
              <a:rPr lang="zh-TW" altLang="en-US" sz="28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認證</a:t>
            </a:r>
            <a:endParaRPr lang="en-US" altLang="zh-TW" sz="2800" b="1" dirty="0" smtClean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endParaRPr lang="en-US" altLang="zh-TW" sz="28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帳號：學號</a:t>
            </a:r>
            <a:endParaRPr lang="en-US" altLang="zh-TW" sz="28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密碼：海大信箱的密碼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預設為身份證號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447675">
              <a:defRPr/>
            </a:pPr>
            <a:endParaRPr lang="en-US" altLang="zh-TW" sz="2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書卷 (水平) 7"/>
          <p:cNvSpPr/>
          <p:nvPr/>
        </p:nvSpPr>
        <p:spPr>
          <a:xfrm>
            <a:off x="539750" y="620688"/>
            <a:ext cx="7848600" cy="5805488"/>
          </a:xfrm>
          <a:prstGeom prst="horizontalScroll">
            <a:avLst>
              <a:gd name="adj" fmla="val 8376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algn="l">
              <a:defRPr/>
            </a:pPr>
            <a:r>
              <a:rPr lang="zh-TW" altLang="en-US" sz="28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答：</a:t>
            </a:r>
            <a:endParaRPr lang="en-US" altLang="zh-TW" sz="28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179388" algn="l">
              <a:defRPr/>
            </a:pP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學校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Email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帳號及密碼</a:t>
            </a:r>
            <a:endParaRPr lang="en-US" altLang="zh-TW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179388" algn="l">
              <a:defRPr/>
            </a:pP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9388" algn="l"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帳號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學號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9388" algn="l"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密碼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預設為身份證字號</a:t>
            </a:r>
            <a:endParaRPr lang="en-US" altLang="zh-TW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9388" algn="l">
              <a:defRPr/>
            </a:pP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英文字母大寫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0463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 animBg="1"/>
      <p:bldP spid="5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sz="5400" err="1"/>
              <a:t>大綱</a:t>
            </a:r>
            <a:endParaRPr sz="540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37</a:t>
            </a:fld>
            <a:endParaRPr lang="zh-TW" altLang="en-US" dirty="0"/>
          </a:p>
        </p:txBody>
      </p:sp>
      <p:sp>
        <p:nvSpPr>
          <p:cNvPr id="7" name="內容版面配置區 2"/>
          <p:cNvSpPr>
            <a:spLocks noGrp="1"/>
          </p:cNvSpPr>
          <p:nvPr>
            <p:ph type="body" idx="1"/>
          </p:nvPr>
        </p:nvSpPr>
        <p:spPr>
          <a:xfrm>
            <a:off x="683568" y="2564904"/>
            <a:ext cx="7772400" cy="2664296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空間服務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資料查詢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館際合作</a:t>
            </a:r>
            <a:endParaRPr lang="en-US" altLang="zh-TW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推廣活動</a:t>
            </a:r>
            <a:endParaRPr lang="en-US" altLang="zh-TW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館際合作 向外尋求資料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052736"/>
            <a:ext cx="8435280" cy="4857403"/>
          </a:xfrm>
        </p:spPr>
        <p:txBody>
          <a:bodyPr>
            <a:normAutofit lnSpcReduction="10000"/>
          </a:bodyPr>
          <a:lstStyle/>
          <a:p>
            <a:pPr lvl="1" indent="-742950">
              <a:buFont typeface="+mj-lt"/>
              <a:buAutoNum type="arabicPeriod"/>
            </a:pPr>
            <a:r>
              <a:rPr lang="zh-TW" altLang="en-US" sz="3600" dirty="0"/>
              <a:t>確認海大無書，確定哪些學校有</a:t>
            </a:r>
            <a:r>
              <a:rPr lang="zh-TW" altLang="en-US" sz="3600" dirty="0" smtClean="0"/>
              <a:t>書</a:t>
            </a:r>
            <a:endParaRPr lang="en-US" altLang="zh-TW" dirty="0" smtClean="0"/>
          </a:p>
          <a:p>
            <a:pPr marL="857250" lvl="2" indent="-457200">
              <a:buFont typeface="Wingdings" panose="05000000000000000000" pitchFamily="2" charset="2"/>
              <a:buChar char="u"/>
            </a:pPr>
            <a:r>
              <a:rPr lang="en-US" altLang="zh-TW" sz="2800" dirty="0" smtClean="0"/>
              <a:t>	</a:t>
            </a:r>
            <a:r>
              <a:rPr lang="zh-TW" altLang="en-US" sz="2800" dirty="0" smtClean="0"/>
              <a:t>全國</a:t>
            </a:r>
            <a:r>
              <a:rPr lang="zh-TW" altLang="en-US" sz="2800" dirty="0"/>
              <a:t>圖書書目資訊網查詢他校館</a:t>
            </a:r>
            <a:r>
              <a:rPr lang="zh-TW" altLang="en-US" sz="2800" dirty="0" smtClean="0"/>
              <a:t>藏</a:t>
            </a:r>
            <a:endParaRPr lang="en-US" altLang="zh-TW" sz="2800" dirty="0" smtClean="0"/>
          </a:p>
          <a:p>
            <a:pPr marL="400050" lvl="2" indent="0">
              <a:buNone/>
            </a:pPr>
            <a:endParaRPr lang="en-US" altLang="zh-TW" sz="2800" dirty="0" smtClean="0"/>
          </a:p>
          <a:p>
            <a:pPr lvl="1" indent="-742950" defTabSz="800100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zh-TW" altLang="en-US" sz="3600" dirty="0" smtClean="0"/>
              <a:t>選擇</a:t>
            </a:r>
            <a:r>
              <a:rPr lang="zh-TW" altLang="en-US" sz="3600" dirty="0"/>
              <a:t>免費借</a:t>
            </a:r>
            <a:r>
              <a:rPr lang="zh-TW" altLang="en-US" sz="3600" dirty="0" smtClean="0"/>
              <a:t>書管道</a:t>
            </a:r>
            <a:endParaRPr lang="en-US" altLang="zh-TW" sz="3600" dirty="0"/>
          </a:p>
          <a:p>
            <a:pPr marL="857250" lvl="2" indent="-457200" defTabSz="8001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圖書</a:t>
            </a:r>
            <a:r>
              <a:rPr lang="zh-TW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互借</a:t>
            </a:r>
            <a:r>
              <a:rPr lang="zh-TW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證</a:t>
            </a:r>
            <a:r>
              <a:rPr lang="en-US" altLang="zh-TW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(29</a:t>
            </a:r>
            <a:r>
              <a:rPr lang="zh-TW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校</a:t>
            </a:r>
            <a:r>
              <a:rPr lang="en-US" altLang="zh-TW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TW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3" indent="0" defTabSz="800100"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zh-TW" altLang="en-US" sz="2400" dirty="0" smtClean="0"/>
              <a:t>到</a:t>
            </a:r>
            <a:r>
              <a:rPr lang="zh-TW" altLang="en-US" sz="2400" dirty="0"/>
              <a:t>圖書館櫃台</a:t>
            </a:r>
            <a:r>
              <a:rPr lang="zh-TW" altLang="en-US" sz="2400" dirty="0">
                <a:solidFill>
                  <a:srgbClr val="C00000"/>
                </a:solidFill>
              </a:rPr>
              <a:t>押學生證</a:t>
            </a:r>
            <a:r>
              <a:rPr lang="zh-TW" altLang="en-US" sz="2400" dirty="0"/>
              <a:t>換他校的借書證，</a:t>
            </a:r>
            <a:r>
              <a:rPr lang="zh-TW" altLang="en-US" sz="2400" dirty="0">
                <a:solidFill>
                  <a:srgbClr val="C00000"/>
                </a:solidFill>
              </a:rPr>
              <a:t>親自借</a:t>
            </a:r>
            <a:r>
              <a:rPr lang="zh-TW" altLang="en-US" sz="2400" dirty="0" smtClean="0">
                <a:solidFill>
                  <a:srgbClr val="C00000"/>
                </a:solidFill>
              </a:rPr>
              <a:t>還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pPr marL="857250" lvl="3" indent="0" defTabSz="800100">
              <a:spcBef>
                <a:spcPts val="400"/>
              </a:spcBef>
              <a:spcAft>
                <a:spcPts val="400"/>
              </a:spcAft>
              <a:buNone/>
              <a:defRPr/>
            </a:pPr>
            <a:endParaRPr lang="en-US" altLang="zh-TW" sz="2400" dirty="0">
              <a:solidFill>
                <a:srgbClr val="C00000"/>
              </a:solidFill>
            </a:endParaRPr>
          </a:p>
          <a:p>
            <a:pPr marL="857250" lvl="2" indent="-457200" defTabSz="8001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北區圖書資源平台</a:t>
            </a:r>
            <a:r>
              <a:rPr lang="en-US" altLang="zh-TW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</a:t>
            </a:r>
            <a:r>
              <a:rPr lang="zh-TW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校</a:t>
            </a:r>
            <a:r>
              <a:rPr lang="en-US" altLang="zh-TW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pPr marL="1314450" lvl="3" indent="-457200" defTabSz="8001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p"/>
              <a:defRPr/>
            </a:pPr>
            <a:r>
              <a:rPr lang="zh-TW" altLang="en-US" sz="2400" dirty="0" smtClean="0"/>
              <a:t>虛擬</a:t>
            </a:r>
            <a:r>
              <a:rPr lang="zh-TW" altLang="en-US" sz="2400" dirty="0"/>
              <a:t>借書證</a:t>
            </a:r>
            <a:r>
              <a:rPr lang="zh-TW" altLang="en-US" sz="2400" dirty="0" smtClean="0"/>
              <a:t>：線</a:t>
            </a:r>
            <a:r>
              <a:rPr lang="zh-TW" altLang="en-US" sz="2400" dirty="0"/>
              <a:t>上申請</a:t>
            </a:r>
            <a:r>
              <a:rPr lang="zh-TW" altLang="en-US" sz="2400" dirty="0" smtClean="0"/>
              <a:t>虛擬借書證</a:t>
            </a:r>
            <a:r>
              <a:rPr lang="zh-TW" altLang="en-US" sz="2400" dirty="0"/>
              <a:t>，</a:t>
            </a:r>
            <a:r>
              <a:rPr lang="zh-TW" altLang="en-US" sz="2400" dirty="0">
                <a:solidFill>
                  <a:srgbClr val="C00000"/>
                </a:solidFill>
              </a:rPr>
              <a:t>親自借</a:t>
            </a:r>
            <a:r>
              <a:rPr lang="zh-TW" altLang="en-US" sz="2400" dirty="0" smtClean="0">
                <a:solidFill>
                  <a:srgbClr val="C00000"/>
                </a:solidFill>
              </a:rPr>
              <a:t>還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pPr marL="1314450" lvl="3" indent="-457200" defTabSz="8001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p"/>
              <a:defRPr/>
            </a:pPr>
            <a:r>
              <a:rPr lang="zh-TW" altLang="en-US" sz="2400" dirty="0" smtClean="0"/>
              <a:t>代</a:t>
            </a:r>
            <a:r>
              <a:rPr lang="zh-TW" altLang="en-US" sz="2400" dirty="0"/>
              <a:t>借代還</a:t>
            </a:r>
            <a:r>
              <a:rPr lang="zh-TW" altLang="en-US" sz="2400" dirty="0" smtClean="0"/>
              <a:t>：線</a:t>
            </a:r>
            <a:r>
              <a:rPr lang="zh-TW" altLang="en-US" sz="2400" dirty="0"/>
              <a:t>上申請，</a:t>
            </a:r>
            <a:r>
              <a:rPr lang="zh-TW" altLang="en-US" sz="2400" dirty="0">
                <a:solidFill>
                  <a:srgbClr val="C00000"/>
                </a:solidFill>
              </a:rPr>
              <a:t>海大圖書館代理借</a:t>
            </a:r>
            <a:r>
              <a:rPr lang="zh-TW" altLang="en-US" sz="2400" dirty="0" smtClean="0">
                <a:solidFill>
                  <a:srgbClr val="C00000"/>
                </a:solidFill>
              </a:rPr>
              <a:t>還</a:t>
            </a:r>
            <a:endParaRPr lang="en-US" altLang="zh-TW" sz="24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38</a:t>
            </a:fld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547664" y="6074721"/>
            <a:ext cx="626469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補充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另有付費的管道可向全國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400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多個圖書館申請</a:t>
            </a: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全國文獻傳遞服務系統</a:t>
            </a:r>
            <a:r>
              <a:rPr lang="en-US" altLang="zh-TW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(NDDS</a:t>
            </a:r>
            <a:r>
              <a:rPr lang="en-US" altLang="zh-TW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8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204864"/>
            <a:ext cx="8229600" cy="3744913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80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「圖書互借」</a:t>
            </a:r>
            <a:endParaRPr lang="en-US" altLang="zh-TW" sz="8000" kern="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需親自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借還書，免費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0992" y="1061502"/>
            <a:ext cx="9073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館際合作</a:t>
            </a:r>
            <a:endParaRPr lang="zh-TW" altLang="en-US" sz="4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82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sz="4800"/>
              <a:t>圖書館</a:t>
            </a:r>
            <a:r>
              <a:rPr sz="4800" err="1"/>
              <a:t>開放時間</a:t>
            </a:r>
            <a:endParaRPr sz="4800"/>
          </a:p>
        </p:txBody>
      </p:sp>
      <p:grpSp>
        <p:nvGrpSpPr>
          <p:cNvPr id="9219" name="群組 18"/>
          <p:cNvGrpSpPr>
            <a:grpSpLocks/>
          </p:cNvGrpSpPr>
          <p:nvPr/>
        </p:nvGrpSpPr>
        <p:grpSpPr bwMode="auto">
          <a:xfrm>
            <a:off x="1187450" y="6092825"/>
            <a:ext cx="6840538" cy="576263"/>
            <a:chOff x="1249800" y="5805264"/>
            <a:chExt cx="6840760" cy="576064"/>
          </a:xfrm>
        </p:grpSpPr>
        <p:sp>
          <p:nvSpPr>
            <p:cNvPr id="18" name="矩形 17"/>
            <p:cNvSpPr/>
            <p:nvPr/>
          </p:nvSpPr>
          <p:spPr>
            <a:xfrm>
              <a:off x="1259325" y="5805264"/>
              <a:ext cx="6769320" cy="576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框架 6"/>
            <p:cNvSpPr/>
            <p:nvPr/>
          </p:nvSpPr>
          <p:spPr>
            <a:xfrm>
              <a:off x="1249800" y="5805264"/>
              <a:ext cx="6840760" cy="576064"/>
            </a:xfrm>
            <a:prstGeom prst="fram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學生證直接刷卡入館</a:t>
              </a:r>
              <a:r>
                <a:rPr lang="en-US" altLang="zh-TW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;</a:t>
              </a:r>
              <a:r>
                <a:rPr lang="zh-TW" altLang="en-US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攜帶食物飲料將被停止入館及借書權</a:t>
              </a:r>
              <a:r>
                <a:rPr lang="en-US" altLang="zh-TW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1</a:t>
              </a:r>
              <a:r>
                <a:rPr lang="zh-TW" altLang="en-US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個月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220" name="文字方塊 8"/>
          <p:cNvSpPr txBox="1">
            <a:spLocks noChangeArrowheads="1"/>
          </p:cNvSpPr>
          <p:nvPr/>
        </p:nvSpPr>
        <p:spPr bwMode="auto">
          <a:xfrm>
            <a:off x="4427538" y="1001713"/>
            <a:ext cx="50403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600" b="1" dirty="0">
                <a:latin typeface="標楷體" pitchFamily="65" charset="-120"/>
                <a:ea typeface="標楷體" pitchFamily="65" charset="-120"/>
              </a:rPr>
              <a:t>亦可上圖書暨資訊處首頁查看 </a:t>
            </a:r>
            <a:r>
              <a:rPr lang="en-US" altLang="zh-TW" sz="1600" dirty="0" smtClean="0"/>
              <a:t>http://li.ntou.edu.tw</a:t>
            </a:r>
            <a:endParaRPr lang="zh-TW" altLang="en-US" sz="1600" dirty="0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02046"/>
              </p:ext>
            </p:extLst>
          </p:nvPr>
        </p:nvGraphicFramePr>
        <p:xfrm>
          <a:off x="250825" y="1341438"/>
          <a:ext cx="8496301" cy="4654974"/>
        </p:xfrm>
        <a:graphic>
          <a:graphicData uri="http://schemas.openxmlformats.org/drawingml/2006/table">
            <a:tbl>
              <a:tblPr/>
              <a:tblGrid>
                <a:gridCol w="1800759"/>
                <a:gridCol w="1368049"/>
                <a:gridCol w="1656059"/>
                <a:gridCol w="1224044"/>
                <a:gridCol w="1224044"/>
                <a:gridCol w="1223346"/>
              </a:tblGrid>
              <a:tr h="8320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時間</a:t>
                      </a:r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服務項目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 smtClean="0">
                          <a:latin typeface="+mj-lt"/>
                          <a:ea typeface="標楷體" pitchFamily="65" charset="-120"/>
                        </a:rPr>
                        <a:t>閱覽</a:t>
                      </a: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服務及</a:t>
                      </a:r>
                      <a:b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</a:b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複印服務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借還圖書</a:t>
                      </a:r>
                      <a:b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</a:br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視聽資料及書刊附件暫停借閱</a:t>
                      </a:r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)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參考諮詢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+mj-lt"/>
                          <a:ea typeface="標楷體" pitchFamily="65" charset="-120"/>
                        </a:rPr>
                        <a:t>K</a:t>
                      </a: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書中心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電算中心</a:t>
                      </a:r>
                      <a:endParaRPr lang="en-US" altLang="zh-TW" sz="170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170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電腦教室</a:t>
                      </a:r>
                      <a:endParaRPr lang="zh-TW" altLang="en-US" sz="17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30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  <a:t>學期中</a:t>
                      </a:r>
                      <a:b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</a:br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  <a:t>週一至週五</a:t>
                      </a:r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)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8:10~22:00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8:10~21:00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8:30~16:50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 dirty="0" smtClean="0">
                          <a:latin typeface="+mj-lt"/>
                          <a:ea typeface="標楷體" pitchFamily="65" charset="-120"/>
                        </a:rPr>
                        <a:t>9:30~23:00 </a:t>
                      </a:r>
                      <a:endParaRPr lang="en-US" altLang="zh-TW" sz="1700" b="1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8:20~22:50</a:t>
                      </a:r>
                      <a:endParaRPr lang="en-US" altLang="zh-TW" sz="1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</a:tr>
              <a:tr h="5730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  <a:t>學期中</a:t>
                      </a:r>
                      <a:b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</a:br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  <a:t>週六、日</a:t>
                      </a:r>
                      <a:r>
                        <a:rPr lang="en-US" altLang="zh-TW" sz="1700" b="1" dirty="0">
                          <a:latin typeface="+mj-lt"/>
                          <a:ea typeface="標楷體" pitchFamily="65" charset="-120"/>
                        </a:rPr>
                        <a:t>)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 dirty="0" smtClean="0">
                          <a:latin typeface="+mj-lt"/>
                          <a:ea typeface="標楷體" pitchFamily="65" charset="-120"/>
                        </a:rPr>
                        <a:t>9:10~21:00 </a:t>
                      </a:r>
                      <a:endParaRPr lang="en-US" altLang="zh-TW" sz="1700" b="1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>
                          <a:latin typeface="+mj-lt"/>
                          <a:ea typeface="標楷體" pitchFamily="65" charset="-120"/>
                        </a:rPr>
                        <a:t>9:10~20:00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b="1" dirty="0">
                          <a:latin typeface="+mj-lt"/>
                          <a:ea typeface="標楷體" pitchFamily="65" charset="-120"/>
                        </a:rPr>
                        <a:t>無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b="1" dirty="0" smtClean="0">
                          <a:latin typeface="+mj-lt"/>
                          <a:ea typeface="標楷體" pitchFamily="65" charset="-120"/>
                        </a:rPr>
                        <a:t>9:30~23:00 </a:t>
                      </a:r>
                      <a:endParaRPr lang="en-US" altLang="zh-TW" sz="1700" b="1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7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標楷體" pitchFamily="65" charset="-120"/>
                          <a:cs typeface="+mn-cs"/>
                        </a:rPr>
                        <a:t>8:20~22:50</a:t>
                      </a:r>
                    </a:p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600" b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週日</a:t>
                      </a:r>
                      <a:r>
                        <a:rPr lang="zh-TW" altLang="en-US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不開放</a:t>
                      </a:r>
                      <a:r>
                        <a:rPr lang="en-US" altLang="zh-TW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)</a:t>
                      </a:r>
                      <a:endParaRPr lang="en-US" altLang="zh-TW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3"/>
                    </a:solidFill>
                  </a:tcPr>
                </a:tc>
              </a:tr>
              <a:tr h="5730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寒假</a:t>
                      </a:r>
                      <a:b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</a:br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週一至週五</a:t>
                      </a:r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)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8:10~18:00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8:10~17:30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8:30~16:50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9:30~22:00 </a:t>
                      </a:r>
                      <a:endParaRPr lang="en-US" altLang="zh-TW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8:20~16:50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30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latin typeface="+mj-lt"/>
                          <a:ea typeface="標楷體" pitchFamily="65" charset="-120"/>
                        </a:rPr>
                        <a:t>寒假</a:t>
                      </a:r>
                      <a:br>
                        <a:rPr lang="zh-TW" altLang="en-US" sz="1700">
                          <a:latin typeface="+mj-lt"/>
                          <a:ea typeface="標楷體" pitchFamily="65" charset="-120"/>
                        </a:rPr>
                      </a:br>
                      <a:r>
                        <a:rPr lang="en-US" altLang="zh-TW" sz="170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>
                          <a:latin typeface="+mj-lt"/>
                          <a:ea typeface="標楷體" pitchFamily="65" charset="-120"/>
                        </a:rPr>
                        <a:t>週六週日閉館</a:t>
                      </a:r>
                      <a:r>
                        <a:rPr lang="en-US" altLang="zh-TW" sz="1700">
                          <a:latin typeface="+mj-lt"/>
                          <a:ea typeface="標楷體" pitchFamily="65" charset="-120"/>
                        </a:rPr>
                        <a:t>)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不開放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9:30~22:00 </a:t>
                      </a:r>
                      <a:endParaRPr lang="en-US" altLang="zh-TW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標楷體" pitchFamily="65" charset="-120"/>
                          <a:cs typeface="+mn-cs"/>
                        </a:rPr>
                        <a:t>不開放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30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 smtClean="0">
                          <a:latin typeface="+mj-lt"/>
                          <a:ea typeface="標楷體" pitchFamily="65" charset="-120"/>
                        </a:rPr>
                        <a:t>暑假</a:t>
                      </a:r>
                      <a:endParaRPr lang="en-US" altLang="zh-TW" sz="1700" dirty="0" smtClean="0">
                        <a:latin typeface="+mj-lt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週一至週五</a:t>
                      </a:r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)</a:t>
                      </a:r>
                      <a:endParaRPr lang="en-US" altLang="zh-TW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8:10~18:00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8:10~17:30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8:30~16:50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9:30~22:00 </a:t>
                      </a:r>
                      <a:endParaRPr lang="en-US" altLang="zh-TW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  <a:ea typeface="標楷體" pitchFamily="65" charset="-120"/>
                        </a:rPr>
                        <a:t>8:20~16:50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</a:tr>
              <a:tr h="5730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latin typeface="+mj-lt"/>
                          <a:ea typeface="標楷體" pitchFamily="65" charset="-120"/>
                        </a:rPr>
                        <a:t>暑假</a:t>
                      </a:r>
                      <a:r>
                        <a:rPr lang="en-US" altLang="zh-TW" sz="170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>
                          <a:latin typeface="+mj-lt"/>
                          <a:ea typeface="標楷體" pitchFamily="65" charset="-120"/>
                        </a:rPr>
                        <a:t>週六</a:t>
                      </a:r>
                      <a:r>
                        <a:rPr lang="en-US" altLang="zh-TW" sz="1700">
                          <a:latin typeface="+mj-lt"/>
                          <a:ea typeface="標楷體" pitchFamily="65" charset="-120"/>
                        </a:rPr>
                        <a:t>)</a:t>
                      </a:r>
                      <a:br>
                        <a:rPr lang="en-US" altLang="zh-TW" sz="1700">
                          <a:latin typeface="+mj-lt"/>
                          <a:ea typeface="標楷體" pitchFamily="65" charset="-120"/>
                        </a:rPr>
                      </a:br>
                      <a:endParaRPr lang="en-US" altLang="zh-TW" sz="170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9:10~18:00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dirty="0">
                          <a:latin typeface="+mj-lt"/>
                          <a:ea typeface="標楷體" pitchFamily="65" charset="-120"/>
                        </a:rPr>
                        <a:t>9:10~17:30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 dirty="0">
                          <a:latin typeface="+mj-lt"/>
                          <a:ea typeface="標楷體" pitchFamily="65" charset="-120"/>
                        </a:rPr>
                        <a:t>無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kern="1200" dirty="0" smtClean="0">
                          <a:solidFill>
                            <a:schemeClr val="tx1"/>
                          </a:solidFill>
                          <a:latin typeface="+mn-lt"/>
                          <a:ea typeface="標楷體" pitchFamily="65" charset="-120"/>
                          <a:cs typeface="+mn-cs"/>
                        </a:rPr>
                        <a:t>9:30</a:t>
                      </a:r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~22:00 </a:t>
                      </a:r>
                      <a:endParaRPr lang="en-US" altLang="zh-TW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標楷體" pitchFamily="65" charset="-120"/>
                          <a:cs typeface="+mn-cs"/>
                        </a:rPr>
                        <a:t>不開放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</a:tr>
              <a:tr h="3843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latin typeface="+mj-lt"/>
                          <a:ea typeface="標楷體" pitchFamily="65" charset="-120"/>
                        </a:rPr>
                        <a:t>暑假</a:t>
                      </a:r>
                      <a:r>
                        <a:rPr lang="en-US" altLang="zh-TW" sz="1700">
                          <a:latin typeface="+mj-lt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700">
                          <a:latin typeface="+mj-lt"/>
                          <a:ea typeface="標楷體" pitchFamily="65" charset="-120"/>
                        </a:rPr>
                        <a:t>週日</a:t>
                      </a:r>
                      <a:r>
                        <a:rPr lang="en-US" altLang="zh-TW" sz="1700">
                          <a:latin typeface="+mj-lt"/>
                          <a:ea typeface="標楷體" pitchFamily="65" charset="-120"/>
                        </a:rPr>
                        <a:t>)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700" dirty="0" smtClean="0">
                          <a:latin typeface="+mj-lt"/>
                          <a:ea typeface="標楷體" pitchFamily="65" charset="-120"/>
                        </a:rPr>
                        <a:t>暑假休館</a:t>
                      </a:r>
                      <a:endParaRPr lang="zh-TW" altLang="en-US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700" kern="1200" dirty="0" smtClean="0">
                          <a:solidFill>
                            <a:schemeClr val="tx1"/>
                          </a:solidFill>
                          <a:latin typeface="+mn-lt"/>
                          <a:ea typeface="標楷體" pitchFamily="65" charset="-120"/>
                          <a:cs typeface="+mn-cs"/>
                        </a:rPr>
                        <a:t>9:30</a:t>
                      </a:r>
                      <a:r>
                        <a:rPr lang="en-US" altLang="zh-TW" sz="1700" dirty="0" smtClean="0">
                          <a:latin typeface="+mj-lt"/>
                          <a:ea typeface="標楷體" pitchFamily="65" charset="-120"/>
                        </a:rPr>
                        <a:t>~22:00 </a:t>
                      </a:r>
                      <a:endParaRPr lang="en-US" altLang="zh-TW" sz="1700" dirty="0">
                        <a:latin typeface="+mj-lt"/>
                        <a:ea typeface="標楷體" pitchFamily="65" charset="-120"/>
                      </a:endParaRP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標楷體" pitchFamily="65" charset="-120"/>
                          <a:cs typeface="+mn-cs"/>
                        </a:rPr>
                        <a:t>不開放 </a:t>
                      </a:r>
                    </a:p>
                  </a:txBody>
                  <a:tcPr marL="54915" marR="54915" marT="27456" marB="274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FF"/>
                    </a:solidFill>
                  </a:tcPr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71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3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 smtClean="0">
                <a:solidFill>
                  <a:srgbClr val="262626"/>
                </a:solidFill>
                <a:latin typeface="標楷體" pitchFamily="65" charset="-120"/>
                <a:ea typeface="標楷體" pitchFamily="65" charset="-120"/>
              </a:rPr>
              <a:t>圖書互借</a:t>
            </a:r>
            <a:r>
              <a:rPr lang="zh-TW" altLang="en-US" sz="2800" dirty="0" smtClean="0">
                <a:solidFill>
                  <a:srgbClr val="262626"/>
                </a:solidFill>
                <a:latin typeface="標楷體" pitchFamily="65" charset="-120"/>
                <a:ea typeface="標楷體" pitchFamily="65" charset="-120"/>
              </a:rPr>
              <a:t>（目前已簽署協議書之單位：</a:t>
            </a:r>
            <a:r>
              <a:rPr lang="en-US" altLang="zh-TW" sz="2800" dirty="0" smtClean="0">
                <a:solidFill>
                  <a:srgbClr val="262626"/>
                </a:solidFill>
                <a:latin typeface="標楷體" pitchFamily="65" charset="-120"/>
                <a:ea typeface="標楷體" pitchFamily="65" charset="-120"/>
              </a:rPr>
              <a:t>29</a:t>
            </a:r>
            <a:r>
              <a:rPr lang="zh-TW" altLang="en-US" sz="2800" dirty="0" smtClean="0">
                <a:solidFill>
                  <a:srgbClr val="262626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endParaRPr lang="zh-TW" altLang="en-US" sz="2400" dirty="0" smtClean="0">
              <a:solidFill>
                <a:srgbClr val="262626"/>
              </a:solidFill>
              <a:ea typeface="標楷體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1196752"/>
            <a:ext cx="4762872" cy="4525963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大同大學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工研院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中央大學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中研院人社中心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中研院文哲所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中研院史語所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中研院民族所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中研院近史所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中研院人社聯圖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中興大學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成功大學  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交通大學 </a:t>
            </a:r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佛光大學</a:t>
            </a:r>
            <a:endParaRPr lang="en-US" altLang="zh-TW" sz="2000" dirty="0" smtClean="0"/>
          </a:p>
          <a:p>
            <a:pPr marL="365760" indent="-283464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 smtClean="0"/>
              <a:t>東吳大學</a:t>
            </a:r>
            <a:r>
              <a:rPr lang="en-US" altLang="zh-TW" sz="2000" dirty="0">
                <a:solidFill>
                  <a:srgbClr val="00B050"/>
                </a:solidFill>
              </a:rPr>
              <a:t>(</a:t>
            </a:r>
            <a:r>
              <a:rPr lang="zh-TW" altLang="en-US" sz="2000" dirty="0">
                <a:solidFill>
                  <a:srgbClr val="00B050"/>
                </a:solidFill>
              </a:rPr>
              <a:t>與北區重複</a:t>
            </a:r>
            <a:r>
              <a:rPr lang="en-US" altLang="zh-TW" sz="2000" dirty="0">
                <a:solidFill>
                  <a:srgbClr val="00B050"/>
                </a:solidFill>
              </a:rPr>
              <a:t>)</a:t>
            </a:r>
            <a:r>
              <a:rPr lang="zh-TW" altLang="en-US" sz="2000" dirty="0">
                <a:solidFill>
                  <a:srgbClr val="00B050"/>
                </a:solidFill>
              </a:rPr>
              <a:t> </a:t>
            </a:r>
            <a:endParaRPr lang="en-US" altLang="zh-TW" sz="2000" dirty="0" smtClean="0"/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sz="2000" dirty="0"/>
              <a:t>東華大學 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4294967295"/>
          </p:nvPr>
        </p:nvSpPr>
        <p:spPr>
          <a:xfrm>
            <a:off x="4716016" y="1268760"/>
            <a:ext cx="3657600" cy="4664075"/>
          </a:xfrm>
        </p:spPr>
        <p:txBody>
          <a:bodyPr>
            <a:normAutofit fontScale="6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政治大學</a:t>
            </a:r>
            <a:r>
              <a:rPr lang="en-US" altLang="zh-TW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與北區重複</a:t>
            </a:r>
            <a:r>
              <a:rPr lang="en-US" altLang="zh-TW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清華大學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國際合作發展基金會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逢甲大學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萬能科技大學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暨南大學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臺北科技大學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臺北商業技術學院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臺北教育大學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臺灣科技大學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臺灣師範大學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崇右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技術學院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經國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管理暨健康學院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0226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18795" r="16150"/>
          <a:stretch/>
        </p:blipFill>
        <p:spPr bwMode="auto">
          <a:xfrm>
            <a:off x="2123728" y="864096"/>
            <a:ext cx="6874525" cy="6093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27188" r="57481" b="38328"/>
          <a:stretch/>
        </p:blipFill>
        <p:spPr bwMode="auto">
          <a:xfrm>
            <a:off x="169854" y="1052736"/>
            <a:ext cx="1122136" cy="210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42988" y="0"/>
            <a:ext cx="8101012" cy="908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tabLst>
                <a:tab pos="457200" algn="l"/>
              </a:tabLst>
              <a:defRPr/>
            </a:pP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圖書互借服務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自借自還</a:t>
            </a:r>
            <a:r>
              <a:rPr lang="zh-TW" altLang="en-US" sz="2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之免費服務）</a:t>
            </a:r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1295400" y="1891195"/>
            <a:ext cx="828328" cy="0"/>
          </a:xfrm>
          <a:prstGeom prst="line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39465" y="1675295"/>
            <a:ext cx="1152525" cy="43180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79388" y="3860800"/>
            <a:ext cx="1763712" cy="720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各校</a:t>
            </a:r>
            <a:r>
              <a:rPr lang="zh-TW" altLang="en-US" sz="2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借期</a:t>
            </a:r>
            <a:r>
              <a:rPr lang="en-US" altLang="zh-TW" sz="2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&amp;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可借張數</a:t>
            </a:r>
            <a:r>
              <a:rPr lang="zh-TW" altLang="en-US" sz="20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不同</a:t>
            </a:r>
          </a:p>
        </p:txBody>
      </p:sp>
      <p:sp>
        <p:nvSpPr>
          <p:cNvPr id="48136" name="Line 5"/>
          <p:cNvSpPr>
            <a:spLocks noChangeShapeType="1"/>
          </p:cNvSpPr>
          <p:nvPr/>
        </p:nvSpPr>
        <p:spPr bwMode="auto">
          <a:xfrm flipV="1">
            <a:off x="1908175" y="4221162"/>
            <a:ext cx="719609" cy="1"/>
          </a:xfrm>
          <a:prstGeom prst="line">
            <a:avLst/>
          </a:prstGeom>
          <a:noFill/>
          <a:ln w="31750">
            <a:solidFill>
              <a:schemeClr val="accent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0039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C:\Users\liush\AppData\Local\Microsoft\Windows\Temporary Internet Files\Content.IE5\V50O1FTX\MC90041646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6063"/>
            <a:ext cx="16637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7" descr="C:\Users\liush\AppData\Local\Microsoft\Windows\Temporary Internet Files\Content.IE5\BQ497VYT\MC90005679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32075"/>
            <a:ext cx="24209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文字方塊 7"/>
          <p:cNvSpPr txBox="1">
            <a:spLocks noChangeArrowheads="1"/>
          </p:cNvSpPr>
          <p:nvPr/>
        </p:nvSpPr>
        <p:spPr bwMode="auto">
          <a:xfrm>
            <a:off x="611188" y="4010025"/>
            <a:ext cx="185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海大參考櫃臺</a:t>
            </a:r>
          </a:p>
        </p:txBody>
      </p:sp>
      <p:sp>
        <p:nvSpPr>
          <p:cNvPr id="37893" name="文字方塊 8"/>
          <p:cNvSpPr txBox="1">
            <a:spLocks noChangeArrowheads="1"/>
          </p:cNvSpPr>
          <p:nvPr/>
        </p:nvSpPr>
        <p:spPr bwMode="auto">
          <a:xfrm>
            <a:off x="6227763" y="4071938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他校圖書館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rot="10800000" flipV="1">
            <a:off x="2195513" y="1920875"/>
            <a:ext cx="1728787" cy="15128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文字方塊 14"/>
          <p:cNvSpPr txBox="1">
            <a:spLocks noChangeArrowheads="1"/>
          </p:cNvSpPr>
          <p:nvPr/>
        </p:nvSpPr>
        <p:spPr bwMode="auto">
          <a:xfrm rot="-2435508">
            <a:off x="2068513" y="2360613"/>
            <a:ext cx="2000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/>
              <a:t>申請實體借書證</a:t>
            </a:r>
            <a:endParaRPr lang="en-US" altLang="zh-TW"/>
          </a:p>
          <a:p>
            <a:pPr algn="ctr" eaLnBrk="1" hangingPunct="1"/>
            <a:r>
              <a:rPr lang="zh-TW" altLang="en-US"/>
              <a:t>並押學生證</a:t>
            </a:r>
          </a:p>
        </p:txBody>
      </p:sp>
      <p:pic>
        <p:nvPicPr>
          <p:cNvPr id="89099" name="Picture 11" descr="C:\Users\liush\AppData\Local\Microsoft\Windows\Temporary Internet Files\Content.IE5\UN92ALWK\MC900349131[1].wm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2646094"/>
            <a:ext cx="648072" cy="100352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7897" name="Picture 12" descr="C:\Users\liush\AppData\Local\Microsoft\Windows\Temporary Internet Files\Content.IE5\UN92ALWK\MC900349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73175"/>
            <a:ext cx="7175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單箭頭接點 20"/>
          <p:cNvCxnSpPr/>
          <p:nvPr/>
        </p:nvCxnSpPr>
        <p:spPr>
          <a:xfrm flipV="1">
            <a:off x="2555875" y="3681413"/>
            <a:ext cx="3182938" cy="396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9" name="文字方塊 25"/>
          <p:cNvSpPr txBox="1">
            <a:spLocks noChangeArrowheads="1"/>
          </p:cNvSpPr>
          <p:nvPr/>
        </p:nvSpPr>
        <p:spPr bwMode="auto">
          <a:xfrm>
            <a:off x="3276600" y="3362325"/>
            <a:ext cx="1871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到他校借書</a:t>
            </a:r>
          </a:p>
        </p:txBody>
      </p:sp>
      <p:cxnSp>
        <p:nvCxnSpPr>
          <p:cNvPr id="27" name="直線單箭頭接點 26"/>
          <p:cNvCxnSpPr/>
          <p:nvPr/>
        </p:nvCxnSpPr>
        <p:spPr>
          <a:xfrm rot="10800000" flipV="1">
            <a:off x="2541588" y="4152900"/>
            <a:ext cx="3254375" cy="4127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1" name="文字方塊 27"/>
          <p:cNvSpPr txBox="1">
            <a:spLocks noChangeArrowheads="1"/>
          </p:cNvSpPr>
          <p:nvPr/>
        </p:nvSpPr>
        <p:spPr bwMode="auto">
          <a:xfrm>
            <a:off x="2627313" y="4225925"/>
            <a:ext cx="21605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歸還實體借書證</a:t>
            </a:r>
            <a:endParaRPr lang="en-US" altLang="zh-TW"/>
          </a:p>
          <a:p>
            <a:pPr eaLnBrk="1" hangingPunct="1"/>
            <a:r>
              <a:rPr lang="zh-TW" altLang="en-US"/>
              <a:t>拿回學生證</a:t>
            </a:r>
            <a:r>
              <a:rPr lang="en-US" altLang="zh-TW"/>
              <a:t>(3</a:t>
            </a:r>
            <a:r>
              <a:rPr lang="zh-TW" altLang="en-US"/>
              <a:t>天內</a:t>
            </a:r>
            <a:r>
              <a:rPr lang="en-US" altLang="zh-TW"/>
              <a:t>)</a:t>
            </a:r>
          </a:p>
          <a:p>
            <a:pPr eaLnBrk="1" hangingPunct="1"/>
            <a:r>
              <a:rPr lang="zh-TW" altLang="en-US" sz="1500" b="1">
                <a:solidFill>
                  <a:srgbClr val="FF0000"/>
                </a:solidFill>
              </a:rPr>
              <a:t>中南部學校可延長借期</a:t>
            </a:r>
          </a:p>
        </p:txBody>
      </p:sp>
      <p:pic>
        <p:nvPicPr>
          <p:cNvPr id="37902" name="Picture 12" descr="C:\Users\liush\AppData\Local\Microsoft\Windows\Temporary Internet Files\Content.IE5\UN92ALWK\MC90034913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52900"/>
            <a:ext cx="7175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C:\Users\liush\AppData\Local\Microsoft\Windows\Temporary Internet Files\Content.IE5\UN92ALWK\MC900349131[1].wm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5229200"/>
            <a:ext cx="648072" cy="100352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7904" name="文字方塊 34"/>
          <p:cNvSpPr txBox="1">
            <a:spLocks noChangeArrowheads="1"/>
          </p:cNvSpPr>
          <p:nvPr/>
        </p:nvSpPr>
        <p:spPr bwMode="auto">
          <a:xfrm rot="-2429199">
            <a:off x="5334000" y="4708525"/>
            <a:ext cx="1531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借書到期前</a:t>
            </a:r>
            <a:endParaRPr lang="en-US" altLang="zh-TW"/>
          </a:p>
          <a:p>
            <a:pPr eaLnBrk="1" hangingPunct="1"/>
            <a:r>
              <a:rPr lang="zh-TW" altLang="en-US"/>
              <a:t>到他校還書</a:t>
            </a:r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5364163" y="4437063"/>
            <a:ext cx="1368425" cy="122396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標題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z="4000"/>
              <a:t>圖書互借之借書流程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3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70992" y="2060848"/>
            <a:ext cx="8712968" cy="4525963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72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「北區圖書資源平台」</a:t>
            </a:r>
            <a:endParaRPr lang="en-US" altLang="zh-TW" sz="7200" kern="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65760" indent="-283464" algn="ctr">
              <a:buNone/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marL="365760" indent="-283464" algn="ctr">
              <a:buNone/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「</a:t>
            </a:r>
            <a:r>
              <a:rPr lang="zh-TW" altLang="en-US" dirty="0">
                <a:solidFill>
                  <a:srgbClr val="FF0000"/>
                </a:solidFill>
              </a:rPr>
              <a:t>虛擬借書證」與「</a:t>
            </a:r>
            <a:r>
              <a:rPr lang="zh-TW" altLang="en-US" kern="0" dirty="0">
                <a:solidFill>
                  <a:srgbClr val="FF0000"/>
                </a:solidFill>
              </a:rPr>
              <a:t>代借代還</a:t>
            </a:r>
            <a:r>
              <a:rPr lang="zh-TW" altLang="en-US" dirty="0">
                <a:solidFill>
                  <a:srgbClr val="FF0000"/>
                </a:solidFill>
              </a:rPr>
              <a:t>」</a:t>
            </a:r>
            <a:endParaRPr lang="en-US" altLang="zh-TW" kern="0" dirty="0">
              <a:solidFill>
                <a:srgbClr val="FF0000"/>
              </a:solidFill>
            </a:endParaRPr>
          </a:p>
          <a:p>
            <a:pPr marL="365760" indent="-283464" algn="ctr">
              <a:buNone/>
              <a:defRPr/>
            </a:pPr>
            <a:r>
              <a:rPr lang="en-US" altLang="zh-TW" kern="0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免費借書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0992" y="1061502"/>
            <a:ext cx="9073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館際合作</a:t>
            </a:r>
            <a:endParaRPr lang="zh-TW" altLang="en-US" sz="4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50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7"/>
          <p:cNvSpPr>
            <a:spLocks noChangeArrowheads="1"/>
          </p:cNvSpPr>
          <p:nvPr/>
        </p:nvSpPr>
        <p:spPr bwMode="auto">
          <a:xfrm>
            <a:off x="6732588" y="3490739"/>
            <a:ext cx="2878137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1000" dirty="0">
                <a:solidFill>
                  <a:srgbClr val="008000"/>
                </a:solidFill>
              </a:rPr>
              <a:t>﹜</a:t>
            </a:r>
            <a:endParaRPr lang="zh-TW" altLang="en-US" sz="21000" dirty="0">
              <a:solidFill>
                <a:srgbClr val="008000"/>
              </a:solidFill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北區圖書資源平台</a:t>
            </a:r>
            <a:br>
              <a:rPr lang="zh-TW" altLang="en-US" sz="4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0" dirty="0" smtClean="0">
                <a:latin typeface="+mn-lt"/>
                <a:ea typeface="標楷體" pitchFamily="65" charset="-120"/>
              </a:rPr>
              <a:t>16</a:t>
            </a:r>
            <a:r>
              <a:rPr lang="zh-TW" altLang="en-US" sz="4000" b="0" dirty="0" smtClean="0">
                <a:latin typeface="+mn-lt"/>
                <a:ea typeface="標楷體" pitchFamily="65" charset="-120"/>
              </a:rPr>
              <a:t>校圖書館</a:t>
            </a:r>
            <a:endParaRPr lang="zh-TW" altLang="en-US" sz="4000" b="0" dirty="0">
              <a:latin typeface="+mn-lt"/>
              <a:ea typeface="標楷體" pitchFamily="65" charset="-120"/>
            </a:endParaRPr>
          </a:p>
        </p:txBody>
      </p:sp>
      <p:sp>
        <p:nvSpPr>
          <p:cNvPr id="51205" name="內容版面配置區 7"/>
          <p:cNvSpPr>
            <a:spLocks noGrp="1"/>
          </p:cNvSpPr>
          <p:nvPr>
            <p:ph sz="half" idx="4294967295"/>
          </p:nvPr>
        </p:nvSpPr>
        <p:spPr>
          <a:xfrm>
            <a:off x="4408991" y="1628800"/>
            <a:ext cx="3973512" cy="4572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淡江大學  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景文科技大學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實踐大學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輔仁大學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銘傳大學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法鼓佛教學院</a:t>
            </a:r>
            <a:endParaRPr lang="en-US" altLang="zh-TW" sz="3000" dirty="0">
              <a:solidFill>
                <a:srgbClr val="0099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臺北市立大學</a:t>
            </a:r>
            <a:endParaRPr lang="en-US" altLang="zh-TW" sz="30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zh-TW" altLang="en-US" sz="30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文化大學</a:t>
            </a:r>
            <a:endParaRPr lang="en-US" altLang="zh-TW" sz="2000" b="1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206" name="矩形 5"/>
          <p:cNvSpPr>
            <a:spLocks noChangeArrowheads="1"/>
          </p:cNvSpPr>
          <p:nvPr/>
        </p:nvSpPr>
        <p:spPr bwMode="auto">
          <a:xfrm>
            <a:off x="8121690" y="4210125"/>
            <a:ext cx="553998" cy="29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r>
              <a:rPr lang="zh-TW" altLang="en-US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</a:rPr>
              <a:t>僅</a:t>
            </a:r>
            <a:r>
              <a:rPr lang="zh-TW" altLang="en-US" sz="2400" b="1" dirty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</a:rPr>
              <a:t>虛擬</a:t>
            </a:r>
            <a:r>
              <a:rPr lang="zh-TW" altLang="en-US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</a:rPr>
              <a:t>借書證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 smtClean="0"/>
              <a:t>東吳大學  </a:t>
            </a:r>
            <a:endParaRPr lang="en-US" altLang="zh-TW" sz="3000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 smtClean="0"/>
              <a:t>真理大學  </a:t>
            </a:r>
            <a:endParaRPr lang="en-US" altLang="zh-TW" sz="3000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/>
              <a:t>國立</a:t>
            </a:r>
            <a:r>
              <a:rPr lang="zh-TW" altLang="en-US" sz="3000" dirty="0" smtClean="0"/>
              <a:t>政治大學</a:t>
            </a:r>
            <a:endParaRPr lang="en-US" altLang="zh-TW" sz="3000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/>
              <a:t>國立陽明大學</a:t>
            </a:r>
            <a:endParaRPr lang="en-US" altLang="zh-TW" sz="30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 smtClean="0"/>
              <a:t>國立臺北大學</a:t>
            </a:r>
            <a:endParaRPr lang="en-US" altLang="zh-TW" sz="3000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 smtClean="0"/>
              <a:t>國立臺</a:t>
            </a:r>
            <a:r>
              <a:rPr lang="zh-TW" altLang="en-US" sz="3000" dirty="0"/>
              <a:t>北藝術大學  </a:t>
            </a:r>
            <a:endParaRPr lang="en-US" altLang="zh-TW" sz="30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/>
              <a:t>國立</a:t>
            </a:r>
            <a:r>
              <a:rPr lang="zh-TW" altLang="en-US" sz="3000" dirty="0" smtClean="0"/>
              <a:t>臺灣</a:t>
            </a:r>
            <a:r>
              <a:rPr lang="zh-TW" altLang="en-US" sz="3000" dirty="0"/>
              <a:t>海洋</a:t>
            </a:r>
            <a:r>
              <a:rPr lang="zh-TW" altLang="en-US" sz="3000" dirty="0" smtClean="0"/>
              <a:t>大學</a:t>
            </a:r>
            <a:endParaRPr lang="en-US" altLang="zh-TW" sz="3000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zh-TW" altLang="en-US" sz="3000" dirty="0"/>
              <a:t>國防醫學院</a:t>
            </a:r>
            <a:endParaRPr lang="en-US" altLang="zh-TW" sz="3000" dirty="0"/>
          </a:p>
          <a:p>
            <a:pPr marL="0" indent="0" eaLnBrk="1" hangingPunct="1">
              <a:buNone/>
            </a:pPr>
            <a:endParaRPr lang="en-US" altLang="zh-TW" sz="3000" dirty="0" smtClean="0"/>
          </a:p>
        </p:txBody>
      </p:sp>
    </p:spTree>
    <p:extLst>
      <p:ext uri="{BB962C8B-B14F-4D97-AF65-F5344CB8AC3E}">
        <p14:creationId xmlns:p14="http://schemas.microsoft.com/office/powerpoint/2010/main" val="10693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22" y="1857503"/>
            <a:ext cx="6794500" cy="49911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27494" r="56651" b="39486"/>
          <a:stretch/>
        </p:blipFill>
        <p:spPr bwMode="auto">
          <a:xfrm>
            <a:off x="107504" y="1453504"/>
            <a:ext cx="1175657" cy="201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0" y="2271956"/>
            <a:ext cx="1993900" cy="428625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 rot="16200000" flipH="1">
            <a:off x="1115617" y="2712913"/>
            <a:ext cx="500062" cy="50006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3" name="文字方塊 9"/>
          <p:cNvSpPr txBox="1">
            <a:spLocks noChangeArrowheads="1"/>
          </p:cNvSpPr>
          <p:nvPr/>
        </p:nvSpPr>
        <p:spPr bwMode="auto">
          <a:xfrm>
            <a:off x="3635896" y="1046654"/>
            <a:ext cx="5364162" cy="1200329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16</a:t>
            </a:r>
            <a:r>
              <a:rPr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校虛擬借書證</a:t>
            </a:r>
            <a:endParaRPr lang="en-US" altLang="zh-TW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</a:t>
            </a:r>
            <a:r>
              <a:rPr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r>
              <a:rPr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圖書代借代還服務</a:t>
            </a:r>
            <a:endParaRPr lang="en-US" altLang="zh-TW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r>
              <a:rPr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聯合目錄包含</a:t>
            </a:r>
            <a:r>
              <a:rPr lang="en-US" altLang="zh-TW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</a:t>
            </a:r>
            <a:r>
              <a:rPr lang="zh-TW" altLang="en-US" sz="24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多所北區大學圖書館</a:t>
            </a:r>
            <a:r>
              <a:rPr lang="en-US" altLang="zh-TW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sz="24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北區圖書資源平台</a:t>
            </a:r>
            <a:endParaRPr lang="zh-TW" alt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58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51" y="3895626"/>
            <a:ext cx="5890429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2"/>
          <a:stretch/>
        </p:blipFill>
        <p:spPr bwMode="auto">
          <a:xfrm>
            <a:off x="683568" y="998627"/>
            <a:ext cx="5391150" cy="27875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770" name="標題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北區圖書資源平台</a:t>
            </a:r>
            <a:r>
              <a:rPr lang="en-US" altLang="zh-TW" sz="4000" b="1" i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b="1" i="0" dirty="0" smtClean="0">
                <a:latin typeface="標楷體" pitchFamily="65" charset="-120"/>
                <a:ea typeface="標楷體" pitchFamily="65" charset="-120"/>
              </a:rPr>
              <a:t>個人化服務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上彎箭號 8"/>
          <p:cNvSpPr/>
          <p:nvPr/>
        </p:nvSpPr>
        <p:spPr>
          <a:xfrm rot="5400000">
            <a:off x="2321719" y="3893344"/>
            <a:ext cx="1000125" cy="785813"/>
          </a:xfrm>
          <a:prstGeom prst="bentUpArrow">
            <a:avLst>
              <a:gd name="adj1" fmla="val 25000"/>
              <a:gd name="adj2" fmla="val 3195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547664" y="2424311"/>
            <a:ext cx="2571750" cy="4286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直線圖說文字 2 7"/>
          <p:cNvSpPr/>
          <p:nvPr/>
        </p:nvSpPr>
        <p:spPr>
          <a:xfrm>
            <a:off x="6010275" y="1916113"/>
            <a:ext cx="3026221" cy="936625"/>
          </a:xfrm>
          <a:prstGeom prst="borderCallout2">
            <a:avLst>
              <a:gd name="adj1" fmla="val 18750"/>
              <a:gd name="adj2" fmla="val 54"/>
              <a:gd name="adj3" fmla="val 18750"/>
              <a:gd name="adj4" fmla="val -16667"/>
              <a:gd name="adj5" fmla="val 77065"/>
              <a:gd name="adj6" fmla="val -620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zh-TW" altLang="en-US" sz="2000" dirty="0">
                <a:solidFill>
                  <a:schemeClr val="tx1"/>
                </a:solidFill>
              </a:rPr>
              <a:t>帳號：海大學號</a:t>
            </a:r>
            <a:endParaRPr lang="en-US" altLang="zh-TW" sz="20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zh-TW" altLang="en-US" sz="2000" dirty="0">
                <a:solidFill>
                  <a:schemeClr val="tx1"/>
                </a:solidFill>
              </a:rPr>
              <a:t>密碼</a:t>
            </a:r>
            <a:r>
              <a:rPr lang="zh-TW" altLang="en-US" sz="2000" dirty="0" smtClean="0">
                <a:solidFill>
                  <a:schemeClr val="tx1"/>
                </a:solidFill>
              </a:rPr>
              <a:t>：預設為身分</a:t>
            </a:r>
            <a:r>
              <a:rPr lang="zh-TW" altLang="en-US" sz="2000" dirty="0">
                <a:solidFill>
                  <a:schemeClr val="tx1"/>
                </a:solidFill>
              </a:rPr>
              <a:t>證字號</a:t>
            </a:r>
          </a:p>
        </p:txBody>
      </p:sp>
      <p:sp>
        <p:nvSpPr>
          <p:cNvPr id="10" name="直線圖說文字 2 9"/>
          <p:cNvSpPr/>
          <p:nvPr/>
        </p:nvSpPr>
        <p:spPr>
          <a:xfrm>
            <a:off x="251520" y="5000625"/>
            <a:ext cx="2248793" cy="642938"/>
          </a:xfrm>
          <a:prstGeom prst="borderCallout2">
            <a:avLst>
              <a:gd name="adj1" fmla="val 25803"/>
              <a:gd name="adj2" fmla="val 99900"/>
              <a:gd name="adj3" fmla="val 29571"/>
              <a:gd name="adj4" fmla="val 118801"/>
              <a:gd name="adj5" fmla="val 157201"/>
              <a:gd name="adj6" fmla="val 21206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schemeClr val="tx1"/>
                </a:solidFill>
              </a:rPr>
              <a:t>詳填個人聯絡資料</a:t>
            </a:r>
          </a:p>
        </p:txBody>
      </p:sp>
    </p:spTree>
    <p:extLst>
      <p:ext uri="{BB962C8B-B14F-4D97-AF65-F5344CB8AC3E}">
        <p14:creationId xmlns:p14="http://schemas.microsoft.com/office/powerpoint/2010/main" val="39990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館際合作</a:t>
            </a:r>
            <a:r>
              <a:rPr lang="en-US" altLang="zh-TW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-</a:t>
            </a:r>
            <a:r>
              <a:rPr lang="zh-TW" alt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北區圖書資源</a:t>
            </a:r>
            <a:r>
              <a:rPr lang="zh-TW" alt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平台</a:t>
            </a:r>
            <a:endParaRPr lang="zh-TW" altLang="en-US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sz="80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「虛擬借書證」</a:t>
            </a:r>
            <a:endParaRPr lang="en-US" altLang="zh-TW" sz="8000" kern="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需親自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借還書，免費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5299" name="矩形 13"/>
          <p:cNvSpPr>
            <a:spLocks noChangeArrowheads="1"/>
          </p:cNvSpPr>
          <p:nvPr/>
        </p:nvSpPr>
        <p:spPr bwMode="auto">
          <a:xfrm>
            <a:off x="3419475" y="4941888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※</a:t>
            </a:r>
            <a:r>
              <a:rPr lang="zh-TW" altLang="en-US" b="1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同圖書互借，</a:t>
            </a:r>
            <a:r>
              <a:rPr lang="zh-TW" altLang="en-US" b="1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但不需押證</a:t>
            </a:r>
            <a:endParaRPr lang="zh-TW" altLang="en-US" dirty="0">
              <a:solidFill>
                <a:srgbClr val="008000"/>
              </a:solidFill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5" y="886789"/>
            <a:ext cx="9007475" cy="520378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270647" y="4079354"/>
            <a:ext cx="6663886" cy="2857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108375" y="2693891"/>
            <a:ext cx="1800225" cy="287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860032" y="1916956"/>
            <a:ext cx="360363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北區圖書資源平台</a:t>
            </a:r>
            <a:r>
              <a:rPr lang="en-US" altLang="zh-TW" sz="4000" b="0" i="0" kern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b="0" i="0" kern="0" dirty="0" smtClean="0">
                <a:latin typeface="標楷體" pitchFamily="65" charset="-120"/>
                <a:ea typeface="標楷體" pitchFamily="65" charset="-120"/>
              </a:rPr>
              <a:t>虛擬借書證申請</a:t>
            </a:r>
            <a:endParaRPr lang="zh-TW" altLang="en-US" sz="4000" b="0" i="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2269217" y="4005064"/>
            <a:ext cx="6874783" cy="2593083"/>
            <a:chOff x="2269217" y="4202664"/>
            <a:chExt cx="6874783" cy="259308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217" y="4202664"/>
              <a:ext cx="6874783" cy="2178926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56329" name="群組 13"/>
            <p:cNvGrpSpPr>
              <a:grpSpLocks/>
            </p:cNvGrpSpPr>
            <p:nvPr/>
          </p:nvGrpSpPr>
          <p:grpSpPr bwMode="auto">
            <a:xfrm>
              <a:off x="6016785" y="5127929"/>
              <a:ext cx="2917748" cy="1667818"/>
              <a:chOff x="5920623" y="3861680"/>
              <a:chExt cx="2917756" cy="166788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8171273" y="4808665"/>
                <a:ext cx="649289" cy="306730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348047" y="4795611"/>
                <a:ext cx="1751788" cy="288937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6332" name="文字方塊 11"/>
              <p:cNvSpPr txBox="1">
                <a:spLocks noChangeArrowheads="1"/>
              </p:cNvSpPr>
              <p:nvPr/>
            </p:nvSpPr>
            <p:spPr bwMode="auto">
              <a:xfrm>
                <a:off x="5920623" y="5129441"/>
                <a:ext cx="2635666" cy="4001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000" b="1" dirty="0">
                    <a:solidFill>
                      <a:srgbClr val="FF0000"/>
                    </a:solidFill>
                  </a:rPr>
                  <a:t>申請</a:t>
                </a:r>
                <a:r>
                  <a:rPr lang="en-US" altLang="zh-TW" sz="2000" b="1" dirty="0">
                    <a:solidFill>
                      <a:srgbClr val="FF0000"/>
                    </a:solidFill>
                  </a:rPr>
                  <a:t>3</a:t>
                </a:r>
                <a:r>
                  <a:rPr lang="zh-TW" altLang="en-US" sz="2000" b="1" dirty="0">
                    <a:solidFill>
                      <a:srgbClr val="FF0000"/>
                    </a:solidFill>
                  </a:rPr>
                  <a:t>天後會自動失效</a:t>
                </a:r>
              </a:p>
            </p:txBody>
          </p:sp>
          <p:sp>
            <p:nvSpPr>
              <p:cNvPr id="56333" name="文字方塊 12"/>
              <p:cNvSpPr txBox="1">
                <a:spLocks noChangeArrowheads="1"/>
              </p:cNvSpPr>
              <p:nvPr/>
            </p:nvSpPr>
            <p:spPr bwMode="auto">
              <a:xfrm>
                <a:off x="6858344" y="3861680"/>
                <a:ext cx="1980035" cy="707916"/>
              </a:xfrm>
              <a:prstGeom prst="rect">
                <a:avLst/>
              </a:prstGeom>
              <a:solidFill>
                <a:srgbClr val="FFFFFF">
                  <a:alpha val="49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000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記得列印借書證</a:t>
                </a:r>
                <a:endParaRPr lang="en-US" altLang="zh-TW" sz="2000" b="1" dirty="0">
                  <a:solidFill>
                    <a:srgbClr val="FF0000"/>
                  </a:solidFill>
                  <a:latin typeface="+mn-ea"/>
                  <a:ea typeface="+mn-ea"/>
                </a:endParaRPr>
              </a:p>
              <a:p>
                <a:pPr eaLnBrk="1" hangingPunct="1"/>
                <a:r>
                  <a:rPr lang="zh-TW" altLang="en-US" sz="2000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才能到他館借書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82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9" y="1643197"/>
            <a:ext cx="7812425" cy="46805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755576" y="5950173"/>
            <a:ext cx="6840539" cy="2889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4566456" y="3587375"/>
            <a:ext cx="3008507" cy="792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i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北區圖書資源平台</a:t>
            </a:r>
            <a:r>
              <a:rPr lang="en-US" altLang="zh-TW" sz="4000" i="0" kern="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b="1" i="0" kern="0" dirty="0" smtClean="0">
                <a:latin typeface="標楷體" pitchFamily="65" charset="-120"/>
                <a:ea typeface="標楷體" pitchFamily="65" charset="-120"/>
              </a:rPr>
              <a:t>列印虛擬借書證</a:t>
            </a:r>
            <a:endParaRPr lang="zh-TW" altLang="en-US" sz="4000" b="1" i="0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7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7847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+mj-lt"/>
              </a:rPr>
              <a:t>新書展示區　　　　　→　</a:t>
            </a:r>
            <a:r>
              <a:rPr lang="zh-TW" altLang="en-US" dirty="0" smtClean="0">
                <a:solidFill>
                  <a:srgbClr val="FF0000"/>
                </a:solidFill>
                <a:latin typeface="+mj-lt"/>
              </a:rPr>
              <a:t>一館</a:t>
            </a:r>
            <a:r>
              <a:rPr lang="en-US" altLang="zh-TW" dirty="0" smtClean="0">
                <a:solidFill>
                  <a:srgbClr val="FF0000"/>
                </a:solidFill>
                <a:latin typeface="+mj-lt"/>
              </a:rPr>
              <a:t>2F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zh-TW" sz="1600" dirty="0" smtClean="0">
                <a:solidFill>
                  <a:srgbClr val="0000FF"/>
                </a:solidFill>
              </a:rPr>
              <a:t>(</a:t>
            </a:r>
            <a:r>
              <a:rPr lang="zh-TW" altLang="en-US" sz="1600" dirty="0" smtClean="0">
                <a:solidFill>
                  <a:srgbClr val="0000FF"/>
                </a:solidFill>
              </a:rPr>
              <a:t>學期間每週四上新書，立即可借出</a:t>
            </a:r>
            <a:r>
              <a:rPr lang="en-US" altLang="zh-TW" sz="1600" dirty="0" smtClean="0">
                <a:solidFill>
                  <a:srgbClr val="0000FF"/>
                </a:solidFill>
              </a:rPr>
              <a:t>)</a:t>
            </a:r>
            <a:endParaRPr lang="en-US" altLang="zh-TW" sz="1600" dirty="0" smtClean="0">
              <a:latin typeface="+mj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dirty="0" smtClean="0">
                <a:latin typeface="+mj-lt"/>
              </a:rPr>
              <a:t>中西文參考書　　　　</a:t>
            </a:r>
            <a:r>
              <a:rPr lang="en-US" altLang="zh-TW" dirty="0" smtClean="0">
                <a:latin typeface="+mj-lt"/>
              </a:rPr>
              <a:t>→</a:t>
            </a:r>
            <a:r>
              <a:rPr lang="zh-TW" altLang="en-US" dirty="0" smtClean="0">
                <a:latin typeface="+mj-lt"/>
              </a:rPr>
              <a:t>　</a:t>
            </a:r>
            <a:r>
              <a:rPr lang="zh-TW" altLang="en-US" dirty="0" smtClean="0">
                <a:solidFill>
                  <a:srgbClr val="FF0000"/>
                </a:solidFill>
                <a:latin typeface="+mj-lt"/>
              </a:rPr>
              <a:t>一館</a:t>
            </a:r>
            <a:r>
              <a:rPr lang="en-US" altLang="zh-TW" dirty="0" smtClean="0">
                <a:solidFill>
                  <a:srgbClr val="FF0000"/>
                </a:solidFill>
                <a:latin typeface="+mj-lt"/>
              </a:rPr>
              <a:t>2F</a:t>
            </a:r>
          </a:p>
          <a:p>
            <a:pPr eaLnBrk="1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TW" altLang="en-US" dirty="0" smtClean="0">
                <a:latin typeface="+mj-lt"/>
              </a:rPr>
              <a:t>期刊</a:t>
            </a:r>
            <a:r>
              <a:rPr lang="en-US" altLang="zh-TW" sz="3600" b="0" dirty="0" smtClean="0">
                <a:latin typeface="+mj-lt"/>
              </a:rPr>
              <a:t>{</a:t>
            </a:r>
            <a:endParaRPr lang="en-US" altLang="zh-TW" b="0" dirty="0" smtClean="0">
              <a:latin typeface="+mj-lt"/>
            </a:endParaRPr>
          </a:p>
          <a:p>
            <a:pPr eaLnBrk="1" hangingPunct="1">
              <a:defRPr/>
            </a:pPr>
            <a:r>
              <a:rPr lang="zh-TW" altLang="en-US" dirty="0" smtClean="0">
                <a:latin typeface="+mj-lt"/>
              </a:rPr>
              <a:t>西文書、指定參考書　</a:t>
            </a:r>
            <a:r>
              <a:rPr lang="en-US" altLang="zh-TW" dirty="0" smtClean="0">
                <a:latin typeface="+mj-lt"/>
              </a:rPr>
              <a:t>→</a:t>
            </a:r>
            <a:r>
              <a:rPr lang="zh-TW" altLang="en-US" dirty="0" smtClean="0">
                <a:latin typeface="+mj-lt"/>
              </a:rPr>
              <a:t>　</a:t>
            </a:r>
            <a:r>
              <a:rPr lang="zh-TW" altLang="en-US" dirty="0" smtClean="0">
                <a:solidFill>
                  <a:srgbClr val="FF0000"/>
                </a:solidFill>
                <a:latin typeface="+mj-lt"/>
              </a:rPr>
              <a:t>一館</a:t>
            </a:r>
            <a:r>
              <a:rPr lang="en-US" altLang="zh-TW" dirty="0" smtClean="0">
                <a:solidFill>
                  <a:srgbClr val="FF0000"/>
                </a:solidFill>
                <a:latin typeface="+mj-lt"/>
              </a:rPr>
              <a:t>4F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+mj-lt"/>
              </a:rPr>
              <a:t>中文書　　　　　　　</a:t>
            </a:r>
            <a:r>
              <a:rPr lang="en-US" altLang="zh-TW" dirty="0" smtClean="0">
                <a:latin typeface="+mj-lt"/>
              </a:rPr>
              <a:t>→</a:t>
            </a:r>
            <a:r>
              <a:rPr lang="zh-TW" altLang="en-US" dirty="0" smtClean="0">
                <a:latin typeface="+mj-lt"/>
              </a:rPr>
              <a:t>　</a:t>
            </a:r>
            <a:r>
              <a:rPr lang="zh-TW" altLang="en-US" dirty="0" smtClean="0">
                <a:solidFill>
                  <a:srgbClr val="FF0000"/>
                </a:solidFill>
                <a:latin typeface="+mj-lt"/>
              </a:rPr>
              <a:t>一館</a:t>
            </a:r>
            <a:r>
              <a:rPr lang="en-US" altLang="zh-TW" dirty="0" smtClean="0">
                <a:solidFill>
                  <a:srgbClr val="FF0000"/>
                </a:solidFill>
                <a:latin typeface="+mj-lt"/>
              </a:rPr>
              <a:t>5F</a:t>
            </a:r>
          </a:p>
          <a:p>
            <a:pPr eaLnBrk="1" hangingPunct="1">
              <a:defRPr/>
            </a:pPr>
            <a:endParaRPr lang="en-US" altLang="zh-TW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zh-TW" altLang="en-US" sz="2800" dirty="0" smtClean="0">
                <a:solidFill>
                  <a:srgbClr val="FF0000"/>
                </a:solidFill>
              </a:rPr>
              <a:t>　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243" name="內容版面配置區 4"/>
          <p:cNvSpPr txBox="1">
            <a:spLocks/>
          </p:cNvSpPr>
          <p:nvPr/>
        </p:nvSpPr>
        <p:spPr bwMode="auto">
          <a:xfrm>
            <a:off x="0" y="1196975"/>
            <a:ext cx="40671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kumimoji="0" lang="zh-TW" altLang="en-US" sz="320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4" name="Picture 2" descr="C:\Users\li\Documents\空間\DSC01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868863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114"/>
          </a:xfrm>
        </p:spPr>
        <p:txBody>
          <a:bodyPr/>
          <a:lstStyle/>
          <a:p>
            <a:pPr eaLnBrk="1" hangingPunct="1">
              <a:defRPr/>
            </a:pPr>
            <a:r>
              <a:rPr sz="5400" dirty="0" err="1"/>
              <a:t>藏書的空間</a:t>
            </a:r>
            <a:endParaRPr sz="5400" dirty="0"/>
          </a:p>
        </p:txBody>
      </p:sp>
      <p:sp>
        <p:nvSpPr>
          <p:cNvPr id="12" name="矩形 11"/>
          <p:cNvSpPr/>
          <p:nvPr/>
        </p:nvSpPr>
        <p:spPr>
          <a:xfrm>
            <a:off x="1816100" y="2492375"/>
            <a:ext cx="616267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年代舊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裝訂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→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32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一館</a:t>
            </a:r>
            <a:r>
              <a:rPr lang="en-US" altLang="zh-TW" sz="3200" b="1" kern="0" dirty="0">
                <a:solidFill>
                  <a:srgbClr val="FF0000"/>
                </a:solidFill>
                <a:latin typeface="Arial"/>
                <a:ea typeface="標楷體" pitchFamily="65" charset="-120"/>
              </a:rPr>
              <a:t>3F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年代新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未裝訂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) →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3200" b="1" kern="0" dirty="0">
                <a:solidFill>
                  <a:srgbClr val="007E39"/>
                </a:solidFill>
                <a:latin typeface="標楷體" pitchFamily="65" charset="-120"/>
                <a:ea typeface="標楷體" pitchFamily="65" charset="-120"/>
              </a:rPr>
              <a:t>二館</a:t>
            </a:r>
            <a:r>
              <a:rPr lang="en-US" altLang="zh-TW" sz="3200" b="1" kern="0" dirty="0">
                <a:solidFill>
                  <a:srgbClr val="007E39"/>
                </a:solidFill>
                <a:latin typeface="Arial"/>
                <a:ea typeface="標楷體" pitchFamily="65" charset="-120"/>
              </a:rPr>
              <a:t>4F</a:t>
            </a:r>
            <a:endParaRPr lang="en-US" altLang="zh-TW" sz="3200" b="1" dirty="0">
              <a:solidFill>
                <a:srgbClr val="007E3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5536" y="6334780"/>
            <a:ext cx="55707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實際儲放空間仍需以館藏目錄為準</a:t>
            </a:r>
          </a:p>
        </p:txBody>
      </p:sp>
      <p:sp>
        <p:nvSpPr>
          <p:cNvPr id="14" name="矩形 13"/>
          <p:cNvSpPr/>
          <p:nvPr/>
        </p:nvSpPr>
        <p:spPr>
          <a:xfrm>
            <a:off x="467544" y="4674159"/>
            <a:ext cx="5472608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mpd="thickThin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大學部可借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15</a:t>
            </a: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冊，借書期限以系統為</a:t>
            </a:r>
            <a:r>
              <a:rPr lang="zh-TW" altLang="en-US" b="1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憑，罰款採累計制</a:t>
            </a:r>
            <a:r>
              <a:rPr lang="en-US" altLang="zh-TW" sz="1200" b="1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(</a:t>
            </a:r>
            <a:r>
              <a:rPr lang="zh-TW" altLang="en-US" sz="12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以下為大學部借期</a:t>
            </a:r>
            <a:r>
              <a:rPr lang="en-US" altLang="zh-TW" sz="12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)</a:t>
            </a:r>
            <a:endParaRPr lang="en-US" altLang="zh-TW" b="1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marL="269875" lvl="1">
              <a:buFont typeface="Arial" pitchFamily="34" charset="0"/>
              <a:buChar char="•"/>
              <a:defRPr/>
            </a:pP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一般圖書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30</a:t>
            </a: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天</a:t>
            </a:r>
            <a:endParaRPr lang="en-US" altLang="zh-TW" b="1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marL="269875" lvl="1">
              <a:buFont typeface="Arial" pitchFamily="34" charset="0"/>
              <a:buChar char="•"/>
              <a:defRPr/>
            </a:pP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期刊與參考書借期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天</a:t>
            </a:r>
            <a:endParaRPr lang="en-US" altLang="zh-TW" b="1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marL="269875" lvl="1">
              <a:buFont typeface="Arial" pitchFamily="34" charset="0"/>
              <a:buChar char="•"/>
              <a:defRPr/>
            </a:pP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指定參考書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天或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天</a:t>
            </a:r>
            <a:endParaRPr lang="en-US" altLang="zh-TW" b="1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marL="269875" lvl="1">
              <a:buFont typeface="Arial" pitchFamily="34" charset="0"/>
              <a:buChar char="•"/>
              <a:defRPr/>
            </a:pP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影片限館內閱覽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(4</a:t>
            </a:r>
            <a:r>
              <a:rPr lang="zh-TW" altLang="en-US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小時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)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13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文字方塊 5"/>
          <p:cNvSpPr txBox="1">
            <a:spLocks noChangeArrowheads="1"/>
          </p:cNvSpPr>
          <p:nvPr/>
        </p:nvSpPr>
        <p:spPr bwMode="auto">
          <a:xfrm>
            <a:off x="1042988" y="3789363"/>
            <a:ext cx="1979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b="1" dirty="0">
                <a:latin typeface="+mn-ea"/>
                <a:ea typeface="+mn-ea"/>
              </a:rPr>
              <a:t>北區資源平台</a:t>
            </a:r>
            <a:endParaRPr lang="en-US" altLang="zh-TW" sz="2000" b="1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000" dirty="0">
                <a:latin typeface="+mn-ea"/>
                <a:ea typeface="+mn-ea"/>
              </a:rPr>
              <a:t>申請虛擬借書證</a:t>
            </a:r>
            <a:endParaRPr lang="en-US" altLang="zh-TW" sz="2000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000" dirty="0">
                <a:latin typeface="+mn-ea"/>
                <a:ea typeface="+mn-ea"/>
              </a:rPr>
              <a:t>並印出來</a:t>
            </a:r>
          </a:p>
        </p:txBody>
      </p:sp>
      <p:pic>
        <p:nvPicPr>
          <p:cNvPr id="90116" name="Picture 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070" y="1968668"/>
            <a:ext cx="1795463" cy="183356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59396" name="群組 9"/>
          <p:cNvGrpSpPr>
            <a:grpSpLocks/>
          </p:cNvGrpSpPr>
          <p:nvPr/>
        </p:nvGrpSpPr>
        <p:grpSpPr bwMode="auto">
          <a:xfrm>
            <a:off x="6011863" y="1844675"/>
            <a:ext cx="2419350" cy="1840476"/>
            <a:chOff x="6012160" y="1844824"/>
            <a:chExt cx="2419546" cy="1840213"/>
          </a:xfrm>
        </p:grpSpPr>
        <p:pic>
          <p:nvPicPr>
            <p:cNvPr id="59405" name="Picture 7" descr="C:\Users\liush\AppData\Local\Microsoft\Windows\Temporary Internet Files\Content.IE5\BQ497VYT\MC900056795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844824"/>
              <a:ext cx="2419546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6" name="文字方塊 8"/>
            <p:cNvSpPr txBox="1">
              <a:spLocks noChangeArrowheads="1"/>
            </p:cNvSpPr>
            <p:nvPr/>
          </p:nvSpPr>
          <p:spPr bwMode="auto">
            <a:xfrm>
              <a:off x="6308021" y="3284984"/>
              <a:ext cx="1467187" cy="400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000" dirty="0">
                  <a:latin typeface="+mn-ea"/>
                  <a:ea typeface="+mn-ea"/>
                </a:rPr>
                <a:t>他校圖書館</a:t>
              </a:r>
            </a:p>
          </p:txBody>
        </p:sp>
      </p:grpSp>
      <p:pic>
        <p:nvPicPr>
          <p:cNvPr id="11" name="Picture 11" descr="C:\Users\liush\AppData\Local\Microsoft\Windows\Temporary Internet Files\Content.IE5\UN92ALWK\MC90034913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18057"/>
            <a:ext cx="648072" cy="100352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12" name="直線單箭頭接點 11"/>
          <p:cNvCxnSpPr/>
          <p:nvPr/>
        </p:nvCxnSpPr>
        <p:spPr>
          <a:xfrm flipV="1">
            <a:off x="2843213" y="2852738"/>
            <a:ext cx="31115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9" name="文字方塊 12"/>
          <p:cNvSpPr txBox="1">
            <a:spLocks noChangeArrowheads="1"/>
          </p:cNvSpPr>
          <p:nvPr/>
        </p:nvSpPr>
        <p:spPr bwMode="auto">
          <a:xfrm>
            <a:off x="2971939" y="2538413"/>
            <a:ext cx="22365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dirty="0">
                <a:latin typeface="+mn-ea"/>
                <a:ea typeface="+mn-ea"/>
              </a:rPr>
              <a:t>到他校借書</a:t>
            </a:r>
            <a:endParaRPr lang="en-US" altLang="zh-TW" sz="2000" dirty="0">
              <a:latin typeface="+mn-ea"/>
              <a:ea typeface="+mn-ea"/>
            </a:endParaRPr>
          </a:p>
          <a:p>
            <a:pPr algn="l" eaLnBrk="1" hangingPunct="1"/>
            <a:r>
              <a:rPr lang="en-US" altLang="zh-TW" sz="2000" dirty="0">
                <a:latin typeface="+mn-ea"/>
                <a:ea typeface="+mn-ea"/>
              </a:rPr>
              <a:t>1.</a:t>
            </a:r>
            <a:r>
              <a:rPr lang="zh-TW" altLang="en-US" sz="2000" dirty="0">
                <a:latin typeface="+mn-ea"/>
                <a:ea typeface="+mn-ea"/>
              </a:rPr>
              <a:t>虛擬借書證</a:t>
            </a:r>
            <a:endParaRPr lang="en-US" altLang="zh-TW" sz="2000" dirty="0">
              <a:latin typeface="+mn-ea"/>
              <a:ea typeface="+mn-ea"/>
            </a:endParaRPr>
          </a:p>
          <a:p>
            <a:pPr algn="l" eaLnBrk="1" hangingPunct="1"/>
            <a:r>
              <a:rPr lang="en-US" altLang="zh-TW" sz="2000" dirty="0">
                <a:latin typeface="+mn-ea"/>
                <a:ea typeface="+mn-ea"/>
              </a:rPr>
              <a:t>2.</a:t>
            </a:r>
            <a:r>
              <a:rPr lang="zh-TW" altLang="en-US" sz="2000" dirty="0">
                <a:latin typeface="+mn-ea"/>
                <a:ea typeface="+mn-ea"/>
              </a:rPr>
              <a:t>學生證</a:t>
            </a:r>
            <a:r>
              <a:rPr lang="en-US" altLang="zh-TW" sz="2000" dirty="0">
                <a:latin typeface="+mn-ea"/>
                <a:ea typeface="+mn-ea"/>
              </a:rPr>
              <a:t>(</a:t>
            </a:r>
            <a:r>
              <a:rPr lang="zh-TW" altLang="en-US" sz="2000" dirty="0">
                <a:latin typeface="+mn-ea"/>
                <a:ea typeface="+mn-ea"/>
              </a:rPr>
              <a:t>服務證</a:t>
            </a:r>
            <a:r>
              <a:rPr lang="en-US" altLang="zh-TW" sz="2000" dirty="0">
                <a:latin typeface="+mn-ea"/>
                <a:ea typeface="+mn-ea"/>
              </a:rPr>
              <a:t>)</a:t>
            </a:r>
            <a:endParaRPr lang="zh-TW" altLang="en-US" sz="2000" dirty="0">
              <a:latin typeface="+mn-ea"/>
              <a:ea typeface="+mn-ea"/>
            </a:endParaRPr>
          </a:p>
        </p:txBody>
      </p:sp>
      <p:pic>
        <p:nvPicPr>
          <p:cNvPr id="15" name="Picture 11" descr="C:\Users\liush\AppData\Local\Microsoft\Windows\Temporary Internet Files\Content.IE5\UN92ALWK\MC90034913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77072"/>
            <a:ext cx="648072" cy="100352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16" name="直線單箭頭接點 15"/>
          <p:cNvCxnSpPr/>
          <p:nvPr/>
        </p:nvCxnSpPr>
        <p:spPr>
          <a:xfrm flipV="1">
            <a:off x="4716463" y="3644900"/>
            <a:ext cx="1584325" cy="863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2" name="文字方塊 20"/>
          <p:cNvSpPr txBox="1">
            <a:spLocks noChangeArrowheads="1"/>
          </p:cNvSpPr>
          <p:nvPr/>
        </p:nvSpPr>
        <p:spPr bwMode="auto">
          <a:xfrm rot="-1674367">
            <a:off x="4790173" y="3714919"/>
            <a:ext cx="14670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000" dirty="0">
                <a:latin typeface="+mn-ea"/>
                <a:ea typeface="+mn-ea"/>
              </a:rPr>
              <a:t>借閱到期前</a:t>
            </a:r>
            <a:endParaRPr lang="en-US" altLang="zh-TW" sz="2000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000" dirty="0">
                <a:latin typeface="+mn-ea"/>
                <a:ea typeface="+mn-ea"/>
              </a:rPr>
              <a:t>到他校還書</a:t>
            </a:r>
            <a:endParaRPr lang="en-US" altLang="zh-TW" sz="2000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000" dirty="0">
                <a:latin typeface="+mn-ea"/>
                <a:ea typeface="+mn-ea"/>
              </a:rPr>
              <a:t>需換證入館</a:t>
            </a:r>
          </a:p>
        </p:txBody>
      </p:sp>
      <p:sp>
        <p:nvSpPr>
          <p:cNvPr id="59403" name="矩形 12"/>
          <p:cNvSpPr>
            <a:spLocks noChangeArrowheads="1"/>
          </p:cNvSpPr>
          <p:nvPr/>
        </p:nvSpPr>
        <p:spPr bwMode="auto">
          <a:xfrm>
            <a:off x="930811" y="5742828"/>
            <a:ext cx="8032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同「</a:t>
            </a:r>
            <a:r>
              <a:rPr lang="zh-TW" altLang="en-US" sz="24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圖書互借</a:t>
            </a:r>
            <a:r>
              <a:rPr lang="zh-TW" alt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」，但</a:t>
            </a:r>
            <a:r>
              <a:rPr lang="zh-TW" alt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不需押證，也不需到圖書館櫃台換</a:t>
            </a:r>
            <a:r>
              <a:rPr lang="zh-TW" alt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證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9404" name="文字方塊 13"/>
          <p:cNvSpPr txBox="1">
            <a:spLocks noChangeArrowheads="1"/>
          </p:cNvSpPr>
          <p:nvPr/>
        </p:nvSpPr>
        <p:spPr bwMode="auto">
          <a:xfrm>
            <a:off x="4284663" y="5084763"/>
            <a:ext cx="3235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借期</a:t>
            </a:r>
            <a:r>
              <a:rPr lang="en-US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21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天，可借</a:t>
            </a:r>
            <a:r>
              <a:rPr lang="en-US" altLang="zh-TW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冊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6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kern="0" dirty="0"/>
              <a:t>北區圖書資源平台</a:t>
            </a:r>
            <a:r>
              <a:rPr lang="en-US" altLang="zh-TW" kern="0" dirty="0"/>
              <a:t>-</a:t>
            </a:r>
            <a:r>
              <a:rPr lang="zh-TW" altLang="en-US" kern="0" dirty="0"/>
              <a:t>虛擬</a:t>
            </a:r>
            <a:r>
              <a:rPr lang="zh-TW" altLang="en-US" kern="0" dirty="0" smtClean="0"/>
              <a:t>借書證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85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館際</a:t>
            </a:r>
            <a:r>
              <a:rPr lang="zh-TW" alt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合作</a:t>
            </a:r>
            <a:r>
              <a:rPr lang="en-US" altLang="zh-TW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-</a:t>
            </a:r>
            <a:r>
              <a:rPr lang="zh-TW" altLang="en-US" kern="0" dirty="0"/>
              <a:t>北區圖書資源平台</a:t>
            </a:r>
            <a:endParaRPr lang="zh-TW" altLang="en-US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80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「代借代還」</a:t>
            </a:r>
            <a:endParaRPr lang="en-US" altLang="zh-TW" sz="8000" dirty="0" smtClean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海大圖書館借還書，免費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920404" y="5373215"/>
            <a:ext cx="53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102</a:t>
            </a:r>
            <a:r>
              <a:rPr lang="zh-TW" altLang="en-US" sz="4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4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sz="4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日開辦</a:t>
            </a:r>
            <a:endParaRPr lang="en-US" altLang="zh-TW" sz="40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zh-TW" altLang="en-US" sz="40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370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北區圖書資源平台</a:t>
            </a:r>
            <a:r>
              <a:rPr lang="en-US" altLang="zh-TW" dirty="0" smtClean="0"/>
              <a:t>-</a:t>
            </a:r>
            <a:r>
              <a:rPr lang="zh-TW" altLang="en-US" dirty="0" smtClean="0"/>
              <a:t>代借代還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2" y="1532369"/>
            <a:ext cx="8966336" cy="51891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群組 12"/>
          <p:cNvGrpSpPr/>
          <p:nvPr/>
        </p:nvGrpSpPr>
        <p:grpSpPr>
          <a:xfrm>
            <a:off x="186267" y="2252133"/>
            <a:ext cx="8839200" cy="2802467"/>
            <a:chOff x="186267" y="2252133"/>
            <a:chExt cx="8839200" cy="2802467"/>
          </a:xfrm>
        </p:grpSpPr>
        <p:sp>
          <p:nvSpPr>
            <p:cNvPr id="10" name="矩形 9"/>
            <p:cNvSpPr/>
            <p:nvPr/>
          </p:nvSpPr>
          <p:spPr>
            <a:xfrm>
              <a:off x="1270000" y="3920067"/>
              <a:ext cx="1083733" cy="113453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86267" y="2252133"/>
              <a:ext cx="8839200" cy="8890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70674" y="1566823"/>
            <a:ext cx="9002651" cy="4492269"/>
            <a:chOff x="70674" y="1566823"/>
            <a:chExt cx="9002651" cy="4492269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74" y="1566823"/>
              <a:ext cx="9002651" cy="4492269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3386667" y="2267030"/>
              <a:ext cx="3877734" cy="64633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以下圖示可選擇想查詢的學校</a:t>
              </a:r>
              <a:endParaRPr lang="en-US" altLang="zh-TW" sz="1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預設值已設定有參與代借代</a:t>
              </a:r>
              <a:r>
                <a:rPr lang="zh-TW" altLang="en-US" sz="1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還</a:t>
              </a:r>
              <a:r>
                <a:rPr lang="zh-TW" altLang="en-US" sz="1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的學</a:t>
              </a:r>
              <a:r>
                <a:rPr lang="zh-TW" altLang="en-US" sz="1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</a:t>
              </a:r>
              <a:endParaRPr lang="zh-TW" altLang="en-US" sz="1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11866" y="2252133"/>
              <a:ext cx="1253067" cy="381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15" y="1134706"/>
            <a:ext cx="7996835" cy="57148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598949" y="2184400"/>
            <a:ext cx="762218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>
            <a:off x="7264401" y="1532369"/>
            <a:ext cx="397932" cy="591708"/>
          </a:xfrm>
          <a:prstGeom prst="downArrow">
            <a:avLst/>
          </a:prstGeom>
          <a:solidFill>
            <a:srgbClr val="6600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598949" y="3039533"/>
            <a:ext cx="4242925" cy="3019559"/>
            <a:chOff x="598949" y="3039533"/>
            <a:chExt cx="4242925" cy="3019559"/>
          </a:xfrm>
        </p:grpSpPr>
        <p:sp>
          <p:nvSpPr>
            <p:cNvPr id="21" name="矩形 20"/>
            <p:cNvSpPr/>
            <p:nvPr/>
          </p:nvSpPr>
          <p:spPr>
            <a:xfrm>
              <a:off x="598949" y="3039533"/>
              <a:ext cx="569451" cy="30195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224741" y="3089211"/>
              <a:ext cx="1617133" cy="369332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選擇加入書車</a:t>
              </a:r>
            </a:p>
          </p:txBody>
        </p:sp>
        <p:cxnSp>
          <p:nvCxnSpPr>
            <p:cNvPr id="29" name="直線單箭頭接點 28"/>
            <p:cNvCxnSpPr/>
            <p:nvPr/>
          </p:nvCxnSpPr>
          <p:spPr>
            <a:xfrm>
              <a:off x="1168400" y="3273877"/>
              <a:ext cx="2056341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圖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297" y="3013605"/>
            <a:ext cx="5381625" cy="2514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矩形 31"/>
          <p:cNvSpPr/>
          <p:nvPr/>
        </p:nvSpPr>
        <p:spPr>
          <a:xfrm>
            <a:off x="4233333" y="4944533"/>
            <a:ext cx="1583266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7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申請代借代還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038"/>
            <a:ext cx="9144000" cy="23859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0" y="2282775"/>
            <a:ext cx="643466" cy="1095425"/>
            <a:chOff x="0" y="2282775"/>
            <a:chExt cx="643466" cy="1095425"/>
          </a:xfrm>
        </p:grpSpPr>
        <p:sp>
          <p:nvSpPr>
            <p:cNvPr id="6" name="文字方塊 5"/>
            <p:cNvSpPr txBox="1"/>
            <p:nvPr/>
          </p:nvSpPr>
          <p:spPr>
            <a:xfrm>
              <a:off x="0" y="2282775"/>
              <a:ext cx="643466" cy="70788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勾選</a:t>
              </a:r>
            </a:p>
          </p:txBody>
        </p:sp>
        <p:cxnSp>
          <p:nvCxnSpPr>
            <p:cNvPr id="8" name="直線單箭頭接點 7"/>
            <p:cNvCxnSpPr/>
            <p:nvPr/>
          </p:nvCxnSpPr>
          <p:spPr>
            <a:xfrm>
              <a:off x="135467" y="2658533"/>
              <a:ext cx="0" cy="71966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1007533" y="1761067"/>
            <a:ext cx="990600" cy="372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65" y="2133600"/>
            <a:ext cx="9144000" cy="2792295"/>
            <a:chOff x="0" y="2932284"/>
            <a:chExt cx="9144000" cy="279229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32284"/>
              <a:ext cx="9144000" cy="279229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矩形 12"/>
            <p:cNvSpPr/>
            <p:nvPr/>
          </p:nvSpPr>
          <p:spPr>
            <a:xfrm>
              <a:off x="0" y="3283131"/>
              <a:ext cx="1998133" cy="27891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2233196" y="4657470"/>
            <a:ext cx="757646" cy="268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751" y="2971141"/>
            <a:ext cx="6734461" cy="1970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2843808" y="4653136"/>
            <a:ext cx="757646" cy="268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196" y="3786809"/>
            <a:ext cx="6792203" cy="2544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向下箭號 6"/>
          <p:cNvSpPr/>
          <p:nvPr/>
        </p:nvSpPr>
        <p:spPr bwMode="auto">
          <a:xfrm>
            <a:off x="7092280" y="4326349"/>
            <a:ext cx="576064" cy="484449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917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1" grpId="0" animBg="1"/>
      <p:bldP spid="21" grpId="1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800" b="1" dirty="0" smtClean="0"/>
              <a:t>代借代還  實施辦法及規則</a:t>
            </a:r>
            <a:endParaRPr lang="zh-TW" altLang="en-US" sz="48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33350" algn="l"/>
                <a:tab pos="457200" algn="l"/>
              </a:tabLst>
              <a:defRPr/>
            </a:pPr>
            <a:r>
              <a:rPr lang="zh-TW" altLang="en-US" sz="2600" dirty="0" smtClean="0">
                <a:latin typeface="+mn-ea"/>
              </a:rPr>
              <a:t>線上申請，透過宅配運送</a:t>
            </a:r>
            <a:endParaRPr lang="en-US" altLang="zh-TW" sz="2600" dirty="0" smtClean="0">
              <a:latin typeface="+mn-ea"/>
            </a:endParaRPr>
          </a:p>
          <a:p>
            <a:pPr marL="265113" indent="-265113">
              <a:tabLst>
                <a:tab pos="457200" algn="l"/>
              </a:tabLst>
              <a:defRPr/>
            </a:pPr>
            <a:r>
              <a:rPr lang="zh-TW" altLang="en-US" sz="2600" dirty="0" smtClean="0">
                <a:latin typeface="+mn-ea"/>
              </a:rPr>
              <a:t>送件日：週二、週四　（海大送書）</a:t>
            </a:r>
            <a:endParaRPr lang="en-US" altLang="zh-TW" sz="2600" dirty="0" smtClean="0">
              <a:latin typeface="+mn-ea"/>
            </a:endParaRPr>
          </a:p>
          <a:p>
            <a:pPr marL="265113" indent="-265113">
              <a:tabLst>
                <a:tab pos="457200" algn="l"/>
              </a:tabLst>
              <a:defRPr/>
            </a:pPr>
            <a:r>
              <a:rPr lang="zh-TW" altLang="en-US" sz="2600" dirty="0" smtClean="0">
                <a:latin typeface="+mn-ea"/>
              </a:rPr>
              <a:t>收件日：週三、週五　（海大</a:t>
            </a:r>
            <a:r>
              <a:rPr lang="zh-TW" altLang="en-US" sz="2600" dirty="0" smtClean="0">
                <a:solidFill>
                  <a:srgbClr val="FF0000"/>
                </a:solidFill>
                <a:latin typeface="+mn-ea"/>
              </a:rPr>
              <a:t>收</a:t>
            </a:r>
            <a:r>
              <a:rPr lang="zh-TW" altLang="en-US" sz="2600" dirty="0" smtClean="0">
                <a:latin typeface="+mn-ea"/>
              </a:rPr>
              <a:t>書）</a:t>
            </a:r>
            <a:endParaRPr lang="en-US" altLang="zh-TW" sz="2600" dirty="0" smtClean="0">
              <a:latin typeface="+mn-ea"/>
            </a:endParaRPr>
          </a:p>
          <a:p>
            <a:pPr>
              <a:defRPr/>
            </a:pPr>
            <a:r>
              <a:rPr lang="zh-TW" altLang="en-US" sz="2600" dirty="0" smtClean="0">
                <a:latin typeface="+mn-ea"/>
              </a:rPr>
              <a:t>取書、還書均在</a:t>
            </a:r>
            <a:r>
              <a:rPr lang="zh-TW" altLang="en-US" sz="2600" dirty="0" smtClean="0">
                <a:solidFill>
                  <a:srgbClr val="FF0000"/>
                </a:solidFill>
                <a:latin typeface="+mn-ea"/>
              </a:rPr>
              <a:t>參考諮詢組櫃臺</a:t>
            </a:r>
            <a:endParaRPr lang="en-US" altLang="zh-TW" sz="2600" dirty="0" smtClean="0">
              <a:solidFill>
                <a:srgbClr val="FF0000"/>
              </a:solidFill>
              <a:latin typeface="+mn-ea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zh-TW" altLang="en-US" sz="2100" dirty="0" smtClean="0">
                <a:solidFill>
                  <a:srgbClr val="FF0000"/>
                </a:solidFill>
                <a:latin typeface="+mn-ea"/>
              </a:rPr>
              <a:t>    </a:t>
            </a:r>
            <a:r>
              <a:rPr lang="en-US" altLang="zh-TW" sz="2100" dirty="0" smtClean="0">
                <a:latin typeface="+mn-ea"/>
              </a:rPr>
              <a:t>(</a:t>
            </a:r>
            <a:r>
              <a:rPr lang="zh-TW" altLang="en-US" sz="2100" dirty="0" smtClean="0">
                <a:latin typeface="+mn-ea"/>
              </a:rPr>
              <a:t>請於</a:t>
            </a:r>
            <a:r>
              <a:rPr lang="en-US" altLang="zh-TW" sz="2100" dirty="0" smtClean="0">
                <a:latin typeface="+mn-ea"/>
              </a:rPr>
              <a:t>8:00~17:00</a:t>
            </a:r>
            <a:r>
              <a:rPr lang="zh-TW" altLang="en-US" sz="2100" dirty="0" smtClean="0">
                <a:latin typeface="+mn-ea"/>
              </a:rPr>
              <a:t>內至櫃檯借還書，如需夜間取件，請先告知</a:t>
            </a:r>
            <a:r>
              <a:rPr lang="en-US" altLang="zh-TW" sz="2100" dirty="0" smtClean="0">
                <a:latin typeface="+mn-ea"/>
              </a:rPr>
              <a:t>)</a:t>
            </a:r>
          </a:p>
          <a:p>
            <a:pPr>
              <a:defRPr/>
            </a:pPr>
            <a:r>
              <a:rPr lang="zh-TW" altLang="en-US" sz="2600" dirty="0" smtClean="0">
                <a:latin typeface="+mn-ea"/>
              </a:rPr>
              <a:t>借期</a:t>
            </a:r>
            <a:r>
              <a:rPr lang="en-US" altLang="zh-TW" sz="2600" dirty="0" smtClean="0">
                <a:latin typeface="+mn-ea"/>
              </a:rPr>
              <a:t>21</a:t>
            </a:r>
            <a:r>
              <a:rPr lang="zh-TW" altLang="en-US" sz="2600" dirty="0" smtClean="0">
                <a:latin typeface="+mn-ea"/>
              </a:rPr>
              <a:t>天</a:t>
            </a:r>
            <a:r>
              <a:rPr lang="en-US" altLang="zh-TW" sz="2000" dirty="0" smtClean="0">
                <a:latin typeface="+mn-ea"/>
              </a:rPr>
              <a:t>(</a:t>
            </a:r>
            <a:r>
              <a:rPr lang="zh-TW" altLang="en-US" sz="2000" dirty="0" smtClean="0">
                <a:latin typeface="+mn-ea"/>
              </a:rPr>
              <a:t>包含運送時間</a:t>
            </a:r>
            <a:r>
              <a:rPr lang="en-US" altLang="zh-TW" sz="2000" dirty="0" smtClean="0">
                <a:latin typeface="+mn-ea"/>
              </a:rPr>
              <a:t>)</a:t>
            </a:r>
            <a:endParaRPr lang="en-US" altLang="zh-TW" sz="2600" dirty="0" smtClean="0">
              <a:latin typeface="+mn-ea"/>
            </a:endParaRPr>
          </a:p>
          <a:p>
            <a:pPr>
              <a:defRPr/>
            </a:pPr>
            <a:r>
              <a:rPr lang="zh-TW" altLang="en-US" sz="2600" dirty="0" smtClean="0">
                <a:latin typeface="+mn-ea"/>
              </a:rPr>
              <a:t>一次可借</a:t>
            </a:r>
            <a:r>
              <a:rPr lang="en-US" altLang="zh-TW" sz="2600" dirty="0" smtClean="0">
                <a:latin typeface="+mn-ea"/>
              </a:rPr>
              <a:t>5</a:t>
            </a:r>
            <a:r>
              <a:rPr lang="zh-TW" altLang="en-US" sz="2600" dirty="0" smtClean="0">
                <a:latin typeface="+mn-ea"/>
              </a:rPr>
              <a:t>冊</a:t>
            </a:r>
            <a:endParaRPr lang="en-US" altLang="zh-TW" sz="2600" dirty="0" smtClean="0">
              <a:latin typeface="+mn-ea"/>
            </a:endParaRPr>
          </a:p>
          <a:p>
            <a:pPr>
              <a:defRPr/>
            </a:pPr>
            <a:r>
              <a:rPr lang="zh-TW" altLang="en-US" sz="2600" b="1" dirty="0" smtClean="0">
                <a:latin typeface="+mn-ea"/>
              </a:rPr>
              <a:t>所有通知一律採用</a:t>
            </a:r>
            <a:r>
              <a:rPr lang="en-US" altLang="zh-TW" sz="2600" b="1" dirty="0" smtClean="0">
                <a:latin typeface="+mn-ea"/>
              </a:rPr>
              <a:t>E-mail</a:t>
            </a:r>
            <a:r>
              <a:rPr lang="zh-TW" altLang="en-US" sz="2600" b="1" dirty="0" smtClean="0">
                <a:latin typeface="+mn-ea"/>
              </a:rPr>
              <a:t> </a:t>
            </a:r>
            <a:endParaRPr lang="en-US" altLang="zh-TW" sz="2600" b="1" dirty="0" smtClean="0">
              <a:latin typeface="+mn-ea"/>
            </a:endParaRPr>
          </a:p>
          <a:p>
            <a:pPr>
              <a:defRPr/>
            </a:pPr>
            <a:r>
              <a:rPr lang="zh-TW" altLang="en-US" sz="2600" dirty="0" smtClean="0">
                <a:latin typeface="+mn-ea"/>
              </a:rPr>
              <a:t>逾期一天</a:t>
            </a:r>
            <a:r>
              <a:rPr lang="en-US" altLang="zh-TW" sz="2600" dirty="0" smtClean="0">
                <a:latin typeface="+mn-ea"/>
              </a:rPr>
              <a:t>5</a:t>
            </a:r>
            <a:r>
              <a:rPr lang="zh-TW" altLang="en-US" sz="2600" dirty="0" smtClean="0">
                <a:latin typeface="+mn-ea"/>
              </a:rPr>
              <a:t>元</a:t>
            </a:r>
            <a:endParaRPr lang="en-US" altLang="zh-TW" sz="2600" dirty="0" smtClean="0">
              <a:latin typeface="+mn-ea"/>
            </a:endParaRPr>
          </a:p>
          <a:p>
            <a:pPr>
              <a:defRPr/>
            </a:pPr>
            <a:endParaRPr lang="zh-TW" altLang="en-US" sz="2600" dirty="0"/>
          </a:p>
        </p:txBody>
      </p:sp>
      <p:pic>
        <p:nvPicPr>
          <p:cNvPr id="57348" name="Picture 2" descr="\\stage\public\20100912\101CPC__\DSC_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>
            <a:fillRect/>
          </a:stretch>
        </p:blipFill>
        <p:spPr bwMode="auto">
          <a:xfrm>
            <a:off x="4723586" y="4005064"/>
            <a:ext cx="4327985" cy="2713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61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indent="0" algn="ctr">
              <a:buNone/>
              <a:defRPr/>
            </a:pPr>
            <a:r>
              <a:rPr lang="zh-TW" altLang="en-US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+mn-ea"/>
              </a:rPr>
              <a:t>休息一下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97" y="2132856"/>
            <a:ext cx="6313113" cy="417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8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84984"/>
            <a:ext cx="3923928" cy="2918421"/>
          </a:xfrm>
          <a:prstGeom prst="rect">
            <a:avLst/>
          </a:prstGeom>
        </p:spPr>
      </p:pic>
      <p:sp>
        <p:nvSpPr>
          <p:cNvPr id="84994" name="投影片編號版面配置區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3AA792FC-F84C-46C4-9364-33E623BB332C}" type="slidenum">
              <a:rPr kumimoji="0" lang="en-US" altLang="zh-TW" smtClean="0">
                <a:solidFill>
                  <a:srgbClr val="FFFFFF"/>
                </a:solidFill>
              </a:rPr>
              <a:pPr eaLnBrk="1" hangingPunct="1"/>
              <a:t>56</a:t>
            </a:fld>
            <a:endParaRPr kumimoji="0" lang="en-US" altLang="zh-TW" smtClean="0">
              <a:solidFill>
                <a:srgbClr val="FFFFFF"/>
              </a:solidFill>
            </a:endParaRPr>
          </a:p>
        </p:txBody>
      </p:sp>
      <p:sp>
        <p:nvSpPr>
          <p:cNvPr id="323586" name="WordArt 2"/>
          <p:cNvSpPr>
            <a:spLocks noChangeArrowheads="1" noChangeShapeType="1" noTextEdit="1"/>
          </p:cNvSpPr>
          <p:nvPr/>
        </p:nvSpPr>
        <p:spPr bwMode="auto">
          <a:xfrm>
            <a:off x="1475656" y="908720"/>
            <a:ext cx="6264275" cy="1800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32"/>
                <a:gd name="adj2" fmla="val 0"/>
              </a:avLst>
            </a:prstTxWarp>
          </a:bodyPr>
          <a:lstStyle/>
          <a:p>
            <a:pPr algn="ctr"/>
            <a:r>
              <a:rPr lang="zh-TW" alt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新細明體"/>
                <a:ea typeface="新細明體"/>
              </a:rPr>
              <a:t>搶 答 時 間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250825" y="3573463"/>
            <a:ext cx="2500313" cy="2286000"/>
          </a:xfrm>
          <a:prstGeom prst="wedgeRoundRectCallout">
            <a:avLst>
              <a:gd name="adj1" fmla="val 67912"/>
              <a:gd name="adj2" fmla="val -254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/>
              <a:t>如果想要</a:t>
            </a:r>
            <a:endParaRPr lang="en-US" altLang="zh-TW" sz="2000" b="1" dirty="0"/>
          </a:p>
          <a:p>
            <a:pPr algn="ctr">
              <a:defRPr/>
            </a:pPr>
            <a:r>
              <a:rPr lang="zh-TW" altLang="en-US" sz="2800" b="1" dirty="0">
                <a:solidFill>
                  <a:srgbClr val="000000"/>
                </a:solidFill>
              </a:rPr>
              <a:t>免費</a:t>
            </a:r>
            <a:r>
              <a:rPr lang="zh-TW" altLang="en-US" sz="2000" b="1" dirty="0"/>
              <a:t>借書</a:t>
            </a:r>
            <a:endParaRPr lang="en-US" altLang="zh-TW" sz="2000" b="1" dirty="0"/>
          </a:p>
          <a:p>
            <a:pPr algn="ctr">
              <a:defRPr/>
            </a:pPr>
            <a:r>
              <a:rPr lang="zh-TW" altLang="en-US" sz="2000" b="1" dirty="0"/>
              <a:t>有哪些管道可以借</a:t>
            </a:r>
          </a:p>
        </p:txBody>
      </p:sp>
      <p:sp>
        <p:nvSpPr>
          <p:cNvPr id="6" name="書卷 (水平) 5"/>
          <p:cNvSpPr/>
          <p:nvPr/>
        </p:nvSpPr>
        <p:spPr>
          <a:xfrm>
            <a:off x="684213" y="1052513"/>
            <a:ext cx="7848600" cy="5805487"/>
          </a:xfrm>
          <a:prstGeom prst="horizontalScroll">
            <a:avLst>
              <a:gd name="adj" fmla="val 837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</a:schemeClr>
              </a:gs>
              <a:gs pos="62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7675">
              <a:defRPr/>
            </a:pPr>
            <a:r>
              <a:rPr lang="zh-TW" altLang="en-US" sz="28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答：</a:t>
            </a:r>
            <a:endParaRPr lang="en-US" altLang="zh-TW" sz="28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圖書互借　</a:t>
            </a:r>
            <a:endParaRPr lang="en-US" altLang="zh-TW" sz="28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0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0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29</a:t>
            </a:r>
            <a:r>
              <a:rPr lang="zh-TW" altLang="en-US" sz="20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間</a:t>
            </a: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，需至圖書館櫃台換證，並親自借還書</a:t>
            </a:r>
            <a:endParaRPr lang="en-US" altLang="zh-TW" sz="20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endParaRPr lang="en-US" altLang="zh-TW" sz="20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北區圖書資源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平台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en-US" altLang="zh-TW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代借代還：</a:t>
            </a:r>
            <a:r>
              <a:rPr lang="en-US" altLang="zh-TW" sz="20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13</a:t>
            </a:r>
            <a:r>
              <a:rPr lang="zh-TW" altLang="en-US" sz="2000" b="1" dirty="0" smtClean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間</a:t>
            </a: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，線上申請，圖書館代理借還書</a:t>
            </a:r>
            <a:endParaRPr lang="en-US" altLang="zh-TW" sz="20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en-US" altLang="zh-TW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虛擬借書證：</a:t>
            </a:r>
            <a:r>
              <a:rPr lang="en-US" altLang="zh-TW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間，線上申請，需親自借還書</a:t>
            </a:r>
            <a:endParaRPr lang="en-US" altLang="zh-TW" sz="20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endParaRPr lang="en-US" altLang="zh-TW" sz="20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補充：</a:t>
            </a:r>
            <a:endParaRPr lang="en-US" altLang="zh-TW" sz="2000" b="1" dirty="0">
              <a:solidFill>
                <a:srgbClr val="003192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全國文獻傳遞服務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系統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(NDDS)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47675" algn="l">
              <a:defRPr/>
            </a:pPr>
            <a:r>
              <a:rPr lang="en-US" altLang="zh-TW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400</a:t>
            </a:r>
            <a:r>
              <a:rPr lang="zh-TW" altLang="en-US" sz="2000" b="1" dirty="0">
                <a:solidFill>
                  <a:srgbClr val="003192"/>
                </a:solidFill>
                <a:latin typeface="標楷體" pitchFamily="65" charset="-120"/>
                <a:ea typeface="標楷體" pitchFamily="65" charset="-120"/>
              </a:rPr>
              <a:t>多個合作單位，借期與費用，視各館規定。</a:t>
            </a:r>
            <a:endParaRPr lang="zh-TW" altLang="en-US" sz="20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792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 animBg="1"/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sz="5400" err="1"/>
              <a:t>大綱</a:t>
            </a:r>
            <a:endParaRPr sz="540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57</a:t>
            </a:fld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83568" y="2564904"/>
            <a:ext cx="7772400" cy="2808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chemeClr val="tx1"/>
                </a:solidFill>
              </a:rPr>
              <a:t>空間服務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資料查詢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館際合作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推廣活動</a:t>
            </a:r>
            <a:endParaRPr lang="en-US" altLang="zh-TW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2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5694" r="23152" b="2639"/>
          <a:stretch/>
        </p:blipFill>
        <p:spPr bwMode="auto">
          <a:xfrm>
            <a:off x="179512" y="1124744"/>
            <a:ext cx="6457950" cy="56007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4211" name="標題 1"/>
          <p:cNvSpPr>
            <a:spLocks noGrp="1"/>
          </p:cNvSpPr>
          <p:nvPr>
            <p:ph type="title"/>
          </p:nvPr>
        </p:nvSpPr>
        <p:spPr>
          <a:xfrm>
            <a:off x="612775" y="138113"/>
            <a:ext cx="8153400" cy="10302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dirty="0">
                <a:latin typeface="+mj-ea"/>
              </a:rPr>
              <a:t>圖資處網頁 </a:t>
            </a:r>
            <a:r>
              <a:rPr lang="en-US" altLang="zh-TW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http://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li.ntou.edu.tw</a:t>
            </a:r>
            <a:r>
              <a:rPr lang="en-US" altLang="zh-TW" sz="4400" b="1" dirty="0" smtClean="0">
                <a:latin typeface="+mj-lt"/>
                <a:ea typeface="華康細圓體" pitchFamily="49" charset="-120"/>
                <a:cs typeface="+mj-cs"/>
              </a:rPr>
              <a:t/>
            </a:r>
            <a:br>
              <a:rPr lang="en-US" altLang="zh-TW" sz="4400" b="1" dirty="0" smtClean="0">
                <a:latin typeface="+mj-lt"/>
                <a:ea typeface="華康細圓體" pitchFamily="49" charset="-120"/>
                <a:cs typeface="+mj-cs"/>
              </a:rPr>
            </a:br>
            <a:r>
              <a:rPr lang="zh-TW" altLang="en-US" sz="2200" b="1" dirty="0" smtClean="0">
                <a:latin typeface="+mn-ea"/>
                <a:ea typeface="+mn-ea"/>
                <a:cs typeface="+mj-cs"/>
              </a:rPr>
              <a:t>演講、書展、有獎徵答等活動及新訂或試用資料庫訊息</a:t>
            </a:r>
            <a:r>
              <a:rPr lang="en-US" altLang="zh-TW" sz="2200" b="1" dirty="0" smtClean="0">
                <a:latin typeface="+mn-ea"/>
                <a:ea typeface="+mn-ea"/>
                <a:cs typeface="+mj-cs"/>
              </a:rPr>
              <a:t>…</a:t>
            </a:r>
            <a:r>
              <a:rPr lang="zh-TW" altLang="en-US" sz="2400" dirty="0">
                <a:latin typeface="+mn-ea"/>
              </a:rPr>
              <a:t>最新消息</a:t>
            </a:r>
            <a:endParaRPr lang="zh-TW" altLang="en-US" sz="2200" b="1" dirty="0" smtClean="0">
              <a:latin typeface="+mn-ea"/>
              <a:ea typeface="+mn-ea"/>
              <a:cs typeface="+mj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23528" y="5013176"/>
            <a:ext cx="6408712" cy="1712268"/>
          </a:xfrm>
          <a:prstGeom prst="roundRect">
            <a:avLst>
              <a:gd name="adj" fmla="val 87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539552" y="5877272"/>
            <a:ext cx="491668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18254" r="6005" b="58286"/>
          <a:stretch/>
        </p:blipFill>
        <p:spPr bwMode="auto">
          <a:xfrm>
            <a:off x="1807691" y="3501008"/>
            <a:ext cx="7297094" cy="14032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72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5"/>
            <a:ext cx="3960440" cy="55446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zh-TW" altLang="en-US" sz="4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海大</a:t>
            </a:r>
            <a:r>
              <a:rPr lang="en-US" altLang="zh-TW" sz="4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sz="4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週年校慶</a:t>
            </a:r>
            <a:endParaRPr lang="zh-TW" altLang="en-US" sz="4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690349"/>
              </p:ext>
            </p:extLst>
          </p:nvPr>
        </p:nvGraphicFramePr>
        <p:xfrm>
          <a:off x="251520" y="1124745"/>
          <a:ext cx="5076056" cy="5400600"/>
        </p:xfrm>
        <a:graphic>
          <a:graphicData uri="http://schemas.openxmlformats.org/drawingml/2006/table">
            <a:tbl>
              <a:tblPr/>
              <a:tblGrid>
                <a:gridCol w="5076056"/>
              </a:tblGrid>
              <a:tr h="5400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「</a:t>
                      </a:r>
                      <a:r>
                        <a:rPr lang="zh-TW" sz="3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海大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60</a:t>
                      </a:r>
                      <a:r>
                        <a:rPr lang="zh-TW" sz="3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，認識大海</a:t>
                      </a:r>
                      <a:r>
                        <a:rPr lang="zh-TW" sz="3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─</a:t>
                      </a:r>
                      <a:endParaRPr lang="en-US" altLang="zh-TW" sz="32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海洋</a:t>
                      </a:r>
                      <a:r>
                        <a:rPr lang="zh-TW" sz="3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科普及人文書展</a:t>
                      </a:r>
                      <a:r>
                        <a:rPr lang="zh-TW" sz="3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」</a:t>
                      </a:r>
                      <a:endParaRPr lang="en-US" altLang="zh-TW" sz="32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dirty="0"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地點：圖書一館二樓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SMART</a:t>
                      </a:r>
                      <a:r>
                        <a:rPr lang="zh-TW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書架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展期</a:t>
                      </a:r>
                      <a:r>
                        <a:rPr lang="zh-TW" dirty="0" smtClean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：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r>
                        <a:rPr lang="zh-TW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月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lang="zh-TW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日起至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</a:t>
                      </a:r>
                      <a:r>
                        <a:rPr lang="zh-TW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月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</a:t>
                      </a:r>
                      <a:r>
                        <a:rPr lang="zh-TW" dirty="0" smtClean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endParaRPr lang="zh-TW" dirty="0"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 dpi="0" rotWithShape="1">
                      <a:blip r:embed="rId3">
                        <a:alphaModFix amt="31000"/>
                      </a:blip>
                      <a:srcRect/>
                      <a:tile tx="0" ty="0" sx="100000" sy="100000" flip="x" algn="t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9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sz="5400"/>
              <a:t>借還書的位置</a:t>
            </a:r>
          </a:p>
        </p:txBody>
      </p:sp>
      <p:pic>
        <p:nvPicPr>
          <p:cNvPr id="11267" name="Picture 2" descr="\\stage\public\20100912\101CPC__\DSC_0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>
            <a:fillRect/>
          </a:stretch>
        </p:blipFill>
        <p:spPr bwMode="auto">
          <a:xfrm>
            <a:off x="250825" y="1125538"/>
            <a:ext cx="52832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圖片 5" descr="C:\Users\li\Pictures\2樓新空間\DSC019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3802" b="25208"/>
          <a:stretch>
            <a:fillRect/>
          </a:stretch>
        </p:blipFill>
        <p:spPr bwMode="auto">
          <a:xfrm>
            <a:off x="4851400" y="4221163"/>
            <a:ext cx="411321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右箭號圖說文字 6"/>
          <p:cNvSpPr/>
          <p:nvPr/>
        </p:nvSpPr>
        <p:spPr>
          <a:xfrm>
            <a:off x="271463" y="4652963"/>
            <a:ext cx="4556125" cy="2016125"/>
          </a:xfrm>
          <a:prstGeom prst="rightArrowCallout">
            <a:avLst>
              <a:gd name="adj1" fmla="val 12256"/>
              <a:gd name="adj2" fmla="val 16352"/>
              <a:gd name="adj3" fmla="val 10436"/>
              <a:gd name="adj4" fmla="val 90480"/>
            </a:avLst>
          </a:prstGeom>
          <a:solidFill>
            <a:srgbClr val="FFC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一館</a:t>
            </a:r>
            <a:r>
              <a:rPr lang="en-US" altLang="zh-TW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1F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還書箱</a:t>
            </a:r>
            <a:endParaRPr lang="en-US" altLang="zh-TW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還書日為下個非例假日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6213" indent="-176213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例</a:t>
            </a:r>
            <a:r>
              <a:rPr lang="en-US" altLang="zh-TW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週五投，下週一才是真正的還書日</a:t>
            </a:r>
            <a:r>
              <a:rPr lang="en-US" altLang="zh-TW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不可投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視聽資料、光碟、參考書、期刊等易損毀或借期短的書籍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不可投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外校的書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向左箭號圖說文字 7"/>
          <p:cNvSpPr/>
          <p:nvPr/>
        </p:nvSpPr>
        <p:spPr>
          <a:xfrm>
            <a:off x="5580063" y="1628775"/>
            <a:ext cx="3313112" cy="1944688"/>
          </a:xfrm>
          <a:prstGeom prst="leftArrowCallout">
            <a:avLst>
              <a:gd name="adj1" fmla="val 16909"/>
              <a:gd name="adj2" fmla="val 21460"/>
              <a:gd name="adj3" fmla="val 15391"/>
              <a:gd name="adj4" fmla="val 85292"/>
            </a:avLst>
          </a:prstGeom>
          <a:solidFill>
            <a:srgbClr val="FFC1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一館</a:t>
            </a:r>
            <a:r>
              <a:rPr lang="en-US" altLang="zh-TW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2F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借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還書櫃台</a:t>
            </a:r>
            <a:endParaRPr lang="en-US" altLang="zh-TW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1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1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借還海大的書</a:t>
            </a:r>
            <a:r>
              <a:rPr lang="en-US" altLang="zh-TW" sz="1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參考諮詢台</a:t>
            </a:r>
            <a:endParaRPr lang="en-US" altLang="zh-TW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借還外校的書或詢問問題</a:t>
            </a:r>
            <a:r>
              <a:rPr lang="en-US" altLang="zh-TW" sz="1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71" name="文字方塊 8"/>
          <p:cNvSpPr txBox="1">
            <a:spLocks noChangeArrowheads="1"/>
          </p:cNvSpPr>
          <p:nvPr/>
        </p:nvSpPr>
        <p:spPr bwMode="auto">
          <a:xfrm>
            <a:off x="2843213" y="3141663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借還書櫃台</a:t>
            </a:r>
          </a:p>
        </p:txBody>
      </p:sp>
      <p:sp>
        <p:nvSpPr>
          <p:cNvPr id="11272" name="文字方塊 9"/>
          <p:cNvSpPr txBox="1">
            <a:spLocks noChangeArrowheads="1"/>
          </p:cNvSpPr>
          <p:nvPr/>
        </p:nvSpPr>
        <p:spPr bwMode="auto">
          <a:xfrm>
            <a:off x="539750" y="2852738"/>
            <a:ext cx="1338263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參考諮詢台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5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sz="4800" dirty="0"/>
              <a:t>各類演講或</a:t>
            </a:r>
            <a:r>
              <a:rPr sz="4800" dirty="0" err="1"/>
              <a:t>說明會</a:t>
            </a:r>
            <a:r>
              <a:rPr lang="en-US" altLang="zh-TW" sz="2000" dirty="0"/>
              <a:t>(</a:t>
            </a:r>
            <a:r>
              <a:rPr sz="2000" dirty="0"/>
              <a:t>資料查找、館際合作等</a:t>
            </a:r>
            <a:r>
              <a:rPr lang="en-US" altLang="zh-TW" sz="2000" dirty="0"/>
              <a:t>)</a:t>
            </a:r>
            <a:endParaRPr sz="2000" dirty="0"/>
          </a:p>
        </p:txBody>
      </p:sp>
      <p:sp>
        <p:nvSpPr>
          <p:cNvPr id="52227" name="內容版面配置區 11"/>
          <p:cNvSpPr>
            <a:spLocks noGrp="1"/>
          </p:cNvSpPr>
          <p:nvPr>
            <p:ph idx="1"/>
          </p:nvPr>
        </p:nvSpPr>
        <p:spPr>
          <a:xfrm>
            <a:off x="107504" y="1384176"/>
            <a:ext cx="8229600" cy="4525963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不定時舉辦各類說明會，歡迎報名</a:t>
            </a:r>
            <a:r>
              <a:rPr lang="en-US" altLang="zh-TW" dirty="0" smtClean="0"/>
              <a:t>!</a:t>
            </a:r>
          </a:p>
          <a:p>
            <a:pPr lvl="1" eaLnBrk="1" hangingPunct="1">
              <a:buFontTx/>
              <a:buNone/>
            </a:pPr>
            <a:r>
              <a:rPr lang="en-US" altLang="zh-TW" dirty="0" smtClean="0"/>
              <a:t>(</a:t>
            </a:r>
            <a:r>
              <a:rPr lang="zh-TW" altLang="en-US" dirty="0" smtClean="0"/>
              <a:t>請留意海大信箱或圖資處首頁最新消息</a:t>
            </a:r>
            <a:r>
              <a:rPr lang="en-US" altLang="zh-TW" dirty="0" smtClean="0"/>
              <a:t>)</a:t>
            </a:r>
          </a:p>
          <a:p>
            <a:pPr eaLnBrk="1" hangingPunct="1"/>
            <a:endParaRPr lang="en-US" altLang="zh-TW" dirty="0" smtClean="0"/>
          </a:p>
          <a:p>
            <a:pPr eaLnBrk="1" hangingPunct="1"/>
            <a:r>
              <a:rPr lang="zh-TW" altLang="en-US" dirty="0" smtClean="0"/>
              <a:t>也歡迎同學有問題</a:t>
            </a:r>
            <a:endParaRPr lang="en-US" altLang="zh-TW" dirty="0" smtClean="0"/>
          </a:p>
          <a:p>
            <a:pPr marL="0" indent="0" eaLnBrk="1" hangingPunct="1">
              <a:buNone/>
            </a:pPr>
            <a:r>
              <a:rPr lang="en-US" altLang="zh-TW" dirty="0" smtClean="0"/>
              <a:t>	</a:t>
            </a:r>
            <a:r>
              <a:rPr lang="zh-TW" altLang="en-US" dirty="0" smtClean="0"/>
              <a:t>直接與參考組連繫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6C17219-C1BE-48AC-B1CD-6AB80605F4DC}" type="slidenum">
              <a:rPr lang="en-US" altLang="zh-TW" smtClean="0"/>
              <a:pPr eaLnBrk="1" hangingPunct="1"/>
              <a:t>60</a:t>
            </a:fld>
            <a:endParaRPr lang="en-US" altLang="zh-TW" smtClean="0"/>
          </a:p>
        </p:txBody>
      </p:sp>
      <p:pic>
        <p:nvPicPr>
          <p:cNvPr id="52229" name="圖片 6" descr="DSC013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2" y="5013325"/>
            <a:ext cx="2208212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圖片 12" descr="\\stage\public\picture\公務活動照(含參訪演講)\20111017海的顏色演講\DSC01303.JPG"/>
          <p:cNvPicPr>
            <a:picLocks noChangeAspect="1" noChangeArrowheads="1"/>
          </p:cNvPicPr>
          <p:nvPr/>
        </p:nvPicPr>
        <p:blipFill>
          <a:blip r:embed="rId4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5"/>
          <a:stretch>
            <a:fillRect/>
          </a:stretch>
        </p:blipFill>
        <p:spPr bwMode="auto">
          <a:xfrm>
            <a:off x="0" y="4907756"/>
            <a:ext cx="3384550" cy="186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圖片 11" descr="1001017演講海報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99" y="4318909"/>
            <a:ext cx="1893737" cy="245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圖片 14" descr="1000915智慧財產海報o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12373"/>
            <a:ext cx="1727746" cy="2469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663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16232" r="24153" b="14202"/>
          <a:stretch/>
        </p:blipFill>
        <p:spPr bwMode="auto">
          <a:xfrm>
            <a:off x="2557669" y="1916832"/>
            <a:ext cx="6241773" cy="477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sz="5400"/>
              <a:t>線上有獎徵答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61</a:t>
            </a:fld>
            <a:endParaRPr lang="zh-TW" altLang="en-US" dirty="0"/>
          </a:p>
        </p:txBody>
      </p:sp>
      <p:sp>
        <p:nvSpPr>
          <p:cNvPr id="53252" name="AutoShape 8"/>
          <p:cNvSpPr>
            <a:spLocks noChangeArrowheads="1"/>
          </p:cNvSpPr>
          <p:nvPr/>
        </p:nvSpPr>
        <p:spPr bwMode="auto">
          <a:xfrm>
            <a:off x="49350" y="980728"/>
            <a:ext cx="2987675" cy="1295400"/>
          </a:xfrm>
          <a:prstGeom prst="wedgeEllipseCallout">
            <a:avLst>
              <a:gd name="adj1" fmla="val 45681"/>
              <a:gd name="adj2" fmla="val 72718"/>
            </a:avLst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000" b="1">
                <a:latin typeface="標楷體" pitchFamily="65" charset="-120"/>
                <a:ea typeface="標楷體" pitchFamily="65" charset="-120"/>
              </a:rPr>
              <a:t>每年年中與</a:t>
            </a:r>
            <a:r>
              <a:rPr lang="en-US" altLang="zh-TW" sz="2000" b="1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000" b="1">
                <a:latin typeface="標楷體" pitchFamily="65" charset="-120"/>
                <a:ea typeface="標楷體" pitchFamily="65" charset="-120"/>
              </a:rPr>
              <a:t>月圖書館週系列活動</a:t>
            </a:r>
            <a:endParaRPr lang="en-US" altLang="zh-TW" sz="2000" b="1"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lang="zh-TW" altLang="en-US" sz="2000" b="1">
                <a:latin typeface="標楷體" pitchFamily="65" charset="-120"/>
                <a:ea typeface="標楷體" pitchFamily="65" charset="-120"/>
              </a:rPr>
              <a:t>歡迎參加！</a:t>
            </a:r>
          </a:p>
        </p:txBody>
      </p:sp>
    </p:spTree>
    <p:extLst>
      <p:ext uri="{BB962C8B-B14F-4D97-AF65-F5344CB8AC3E}">
        <p14:creationId xmlns:p14="http://schemas.microsoft.com/office/powerpoint/2010/main" val="37656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>
          <a:prstGeom prst="flowChartAlternateProcess">
            <a:avLst/>
          </a:prstGeom>
        </p:spPr>
        <p:txBody>
          <a:bodyPr wrap="none"/>
          <a:lstStyle/>
          <a:p>
            <a:pPr>
              <a:defRPr/>
            </a:pPr>
            <a:r>
              <a:rPr lang="zh-TW" altLang="zh-TW" sz="4800" dirty="0" smtClean="0">
                <a:latin typeface="+mj-ea"/>
              </a:rPr>
              <a:t>藝文</a:t>
            </a:r>
            <a:r>
              <a:rPr lang="zh-TW" altLang="en-US" sz="4800" dirty="0">
                <a:latin typeface="+mj-ea"/>
              </a:rPr>
              <a:t>展示</a:t>
            </a:r>
            <a:r>
              <a:rPr lang="zh-TW" altLang="zh-TW" sz="4800" dirty="0">
                <a:latin typeface="+mj-ea"/>
              </a:rPr>
              <a:t>空間</a:t>
            </a:r>
            <a:endParaRPr lang="en-US" altLang="zh-TW" sz="4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62</a:t>
            </a:fld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9512" y="1412776"/>
            <a:ext cx="66967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克里姆特誕生</a:t>
            </a:r>
            <a:r>
              <a:rPr lang="en-US" altLang="zh-TW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150</a:t>
            </a:r>
            <a:r>
              <a:rPr lang="zh-TW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周年複製畫展</a:t>
            </a:r>
            <a:r>
              <a:rPr lang="en-US" altLang="zh-TW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  <a:p>
            <a:endParaRPr lang="zh-TW" altLang="en-US" sz="2000" dirty="0"/>
          </a:p>
          <a:p>
            <a:endParaRPr lang="en-US" altLang="zh-TW" sz="2000" b="1" dirty="0" smtClean="0"/>
          </a:p>
          <a:p>
            <a:r>
              <a:rPr lang="en-US" altLang="zh-TW" sz="2000" b="1" dirty="0" smtClean="0"/>
              <a:t>2013.09.23</a:t>
            </a:r>
            <a:r>
              <a:rPr lang="zh-TW" altLang="en-US" sz="2000" b="1" dirty="0" smtClean="0"/>
              <a:t>～</a:t>
            </a:r>
            <a:r>
              <a:rPr lang="en-US" altLang="zh-TW" sz="2000" b="1" dirty="0" smtClean="0"/>
              <a:t>2013.10.21</a:t>
            </a:r>
          </a:p>
          <a:p>
            <a:endParaRPr lang="zh-TW" altLang="en-US" sz="2000" dirty="0"/>
          </a:p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圖書館一樓展示空間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17114" r="23776" b="11757"/>
          <a:stretch/>
        </p:blipFill>
        <p:spPr bwMode="auto">
          <a:xfrm>
            <a:off x="4282109" y="2060848"/>
            <a:ext cx="4452730" cy="45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52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9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7467600" cy="9223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謝謝您的聆聽</a:t>
            </a:r>
            <a:r>
              <a:rPr lang="en-US" altLang="zh-TW" sz="48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!!</a:t>
            </a:r>
            <a:endParaRPr lang="zh-TW" altLang="en-US" sz="48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926387" y="980728"/>
            <a:ext cx="8229600" cy="544596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zh-TW" altLang="en-US" sz="2800" b="1" dirty="0" smtClean="0">
                <a:latin typeface="標楷體" pitchFamily="65" charset="-120"/>
              </a:rPr>
              <a:t>臨櫃服務</a:t>
            </a:r>
            <a:endParaRPr lang="en-US" altLang="zh-TW" sz="2800" b="1" dirty="0" smtClean="0">
              <a:latin typeface="標楷體" pitchFamily="65" charset="-120"/>
            </a:endParaRPr>
          </a:p>
          <a:p>
            <a:pPr marL="400050" lvl="1" indent="0" eaLnBrk="1" hangingPunct="1">
              <a:buNone/>
            </a:pPr>
            <a:r>
              <a:rPr lang="zh-TW" altLang="en-US" sz="1600" dirty="0" smtClean="0"/>
              <a:t>圖書一館</a:t>
            </a:r>
            <a:r>
              <a:rPr lang="en-US" altLang="zh-TW" sz="1600" dirty="0" smtClean="0"/>
              <a:t>2</a:t>
            </a:r>
            <a:r>
              <a:rPr lang="zh-TW" altLang="en-US" sz="1600" dirty="0" smtClean="0"/>
              <a:t>樓聯合服務台</a:t>
            </a:r>
            <a:endParaRPr lang="en-US" altLang="zh-TW" sz="1600" dirty="0" smtClean="0"/>
          </a:p>
          <a:p>
            <a:pPr marL="0" indent="0" eaLnBrk="1" hangingPunct="1">
              <a:buNone/>
            </a:pPr>
            <a:r>
              <a:rPr lang="zh-TW" altLang="en-US" sz="2800" b="1" dirty="0" smtClean="0">
                <a:latin typeface="標楷體" pitchFamily="65" charset="-120"/>
              </a:rPr>
              <a:t>電話諮詢</a:t>
            </a:r>
            <a:endParaRPr lang="en-US" altLang="zh-TW" sz="2800" b="1" dirty="0" smtClean="0">
              <a:latin typeface="標楷體" pitchFamily="65" charset="-120"/>
            </a:endParaRP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借還書問題→閱覽組分機</a:t>
            </a:r>
            <a:r>
              <a:rPr lang="en-US" altLang="zh-TW" sz="1600" dirty="0" smtClean="0">
                <a:latin typeface="+mn-ea"/>
              </a:rPr>
              <a:t>1187,1188</a:t>
            </a: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資料查詢問題→參考組分機</a:t>
            </a:r>
            <a:r>
              <a:rPr lang="en-US" altLang="zh-TW" sz="1600" dirty="0" smtClean="0">
                <a:latin typeface="+mn-ea"/>
              </a:rPr>
              <a:t>2125,2114</a:t>
            </a:r>
          </a:p>
          <a:p>
            <a:pPr marL="0" indent="0" eaLnBrk="1" hangingPunct="1">
              <a:buNone/>
            </a:pPr>
            <a:r>
              <a:rPr lang="zh-TW" altLang="en-US" sz="1600" dirty="0">
                <a:latin typeface="+mn-ea"/>
              </a:rPr>
              <a:t>　　</a:t>
            </a:r>
            <a:r>
              <a:rPr lang="en-US" altLang="zh-TW" sz="1600" dirty="0" smtClean="0">
                <a:latin typeface="+mn-ea"/>
              </a:rPr>
              <a:t>	</a:t>
            </a:r>
            <a:r>
              <a:rPr lang="zh-TW" altLang="en-US" sz="1600" dirty="0" smtClean="0">
                <a:latin typeface="+mn-ea"/>
              </a:rPr>
              <a:t>洽詢時間：週一至週五上午</a:t>
            </a:r>
            <a:r>
              <a:rPr lang="en-US" altLang="zh-TW" sz="1600" dirty="0" smtClean="0">
                <a:latin typeface="+mn-ea"/>
              </a:rPr>
              <a:t>8:30</a:t>
            </a:r>
            <a:r>
              <a:rPr lang="zh-TW" altLang="en-US" sz="1600" dirty="0" smtClean="0">
                <a:latin typeface="+mn-ea"/>
              </a:rPr>
              <a:t>～下午</a:t>
            </a:r>
            <a:r>
              <a:rPr lang="en-US" altLang="zh-TW" sz="1600" dirty="0" smtClean="0">
                <a:latin typeface="+mn-ea"/>
              </a:rPr>
              <a:t>4:50</a:t>
            </a: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網路及郵件問題→校園網路組</a:t>
            </a:r>
            <a:r>
              <a:rPr lang="en-US" altLang="zh-TW" sz="1600" dirty="0" smtClean="0">
                <a:latin typeface="+mn-ea"/>
              </a:rPr>
              <a:t>1174,2113</a:t>
            </a: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教學務系統問題→校務系統組</a:t>
            </a:r>
            <a:r>
              <a:rPr lang="en-US" altLang="zh-TW" sz="1600" dirty="0" smtClean="0">
                <a:latin typeface="+mn-ea"/>
              </a:rPr>
              <a:t>1177,1173</a:t>
            </a:r>
          </a:p>
          <a:p>
            <a:pPr marL="0" indent="0" eaLnBrk="1" hangingPunct="1">
              <a:buNone/>
            </a:pPr>
            <a:r>
              <a:rPr lang="en-US" altLang="zh-TW" sz="2800" b="1" dirty="0" smtClean="0">
                <a:latin typeface="標楷體" pitchFamily="65" charset="-120"/>
              </a:rPr>
              <a:t>EMAIL</a:t>
            </a:r>
            <a:r>
              <a:rPr lang="zh-TW" altLang="en-US" sz="2800" b="1" dirty="0" smtClean="0">
                <a:latin typeface="標楷體" pitchFamily="65" charset="-120"/>
              </a:rPr>
              <a:t>聯繫</a:t>
            </a:r>
            <a:endParaRPr lang="en-US" altLang="zh-TW" sz="2800" b="1" dirty="0" smtClean="0">
              <a:latin typeface="標楷體" pitchFamily="65" charset="-120"/>
            </a:endParaRP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圖書服務</a:t>
            </a:r>
            <a:r>
              <a:rPr lang="en-US" altLang="zh-TW" sz="1600" dirty="0" smtClean="0">
                <a:latin typeface="+mn-ea"/>
                <a:hlinkClick r:id="rId3"/>
              </a:rPr>
              <a:t>lit@mail.ntou.edu.tw</a:t>
            </a:r>
            <a:r>
              <a:rPr lang="zh-TW" altLang="en-US" sz="1600" dirty="0" smtClean="0">
                <a:latin typeface="+mn-ea"/>
              </a:rPr>
              <a:t> </a:t>
            </a:r>
            <a:endParaRPr lang="en-US" altLang="zh-TW" sz="1600" dirty="0" smtClean="0">
              <a:latin typeface="+mn-ea"/>
            </a:endParaRPr>
          </a:p>
          <a:p>
            <a:pPr marL="685800" lvl="1" indent="-319088" eaLnBrk="1" hangingPunct="1">
              <a:buFont typeface="Wingdings" pitchFamily="2" charset="2"/>
              <a:buChar char=""/>
            </a:pPr>
            <a:r>
              <a:rPr lang="zh-TW" altLang="en-US" sz="1400" dirty="0" smtClean="0">
                <a:latin typeface="+mn-ea"/>
                <a:ea typeface="+mn-ea"/>
              </a:rPr>
              <a:t>圖書資源使用問題 </a:t>
            </a:r>
            <a:r>
              <a:rPr lang="en-US" altLang="zh-TW" sz="1400" dirty="0" smtClean="0">
                <a:latin typeface="+mn-ea"/>
                <a:ea typeface="+mn-ea"/>
                <a:hlinkClick r:id="rId4"/>
              </a:rPr>
              <a:t>shangtzu@mail.ntou.edu.tw</a:t>
            </a:r>
            <a:r>
              <a:rPr lang="en-US" altLang="zh-TW" sz="1400" dirty="0" smtClean="0">
                <a:latin typeface="+mn-ea"/>
                <a:ea typeface="+mn-ea"/>
              </a:rPr>
              <a:t> </a:t>
            </a:r>
            <a:r>
              <a:rPr lang="zh-TW" altLang="en-US" sz="1400" dirty="0" smtClean="0">
                <a:latin typeface="+mn-ea"/>
                <a:ea typeface="+mn-ea"/>
              </a:rPr>
              <a:t>　</a:t>
            </a:r>
            <a:r>
              <a:rPr lang="en-US" altLang="zh-TW" sz="1400" dirty="0" smtClean="0">
                <a:latin typeface="+mn-ea"/>
                <a:ea typeface="+mn-ea"/>
                <a:hlinkClick r:id="rId5"/>
              </a:rPr>
              <a:t>jenny@mail.ntou.edu.tw</a:t>
            </a:r>
            <a:endParaRPr lang="en-US" altLang="zh-TW" sz="1300" dirty="0" smtClean="0">
              <a:latin typeface="+mn-ea"/>
              <a:ea typeface="+mn-ea"/>
            </a:endParaRP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網路服務</a:t>
            </a:r>
            <a:r>
              <a:rPr lang="en-US" altLang="zh-TW" sz="1600" dirty="0" smtClean="0">
                <a:latin typeface="+mn-ea"/>
              </a:rPr>
              <a:t> </a:t>
            </a:r>
            <a:r>
              <a:rPr lang="en-US" altLang="zh-TW" sz="1600" dirty="0" smtClean="0">
                <a:latin typeface="+mn-ea"/>
                <a:hlinkClick r:id="rId6"/>
              </a:rPr>
              <a:t>staff@mail.ntou.edu.tw</a:t>
            </a:r>
            <a:endParaRPr lang="en-US" altLang="zh-TW" sz="1600" dirty="0" smtClean="0">
              <a:solidFill>
                <a:srgbClr val="0070C0"/>
              </a:solidFill>
              <a:latin typeface="+mn-ea"/>
            </a:endParaRPr>
          </a:p>
          <a:p>
            <a:pPr marL="319088" indent="-319088" eaLnBrk="1" hangingPunct="1">
              <a:buFont typeface="Wingdings" pitchFamily="2" charset="2"/>
              <a:buChar char=""/>
            </a:pPr>
            <a:r>
              <a:rPr lang="zh-TW" altLang="en-US" sz="1600" dirty="0" smtClean="0">
                <a:latin typeface="+mn-ea"/>
              </a:rPr>
              <a:t>各業務聯絡人詳見</a:t>
            </a:r>
            <a:r>
              <a:rPr lang="zh-TW" altLang="en-US" sz="1600" dirty="0" smtClean="0">
                <a:solidFill>
                  <a:srgbClr val="0070C0"/>
                </a:solidFill>
                <a:latin typeface="+mn-ea"/>
                <a:hlinkClick r:id="rId7"/>
              </a:rPr>
              <a:t>圖資處網頁／</a:t>
            </a:r>
            <a:r>
              <a:rPr lang="zh-TW" altLang="en-US" sz="1600" dirty="0">
                <a:solidFill>
                  <a:srgbClr val="0070C0"/>
                </a:solidFill>
                <a:latin typeface="+mn-ea"/>
                <a:hlinkClick r:id="rId7"/>
              </a:rPr>
              <a:t>聯絡</a:t>
            </a:r>
            <a:r>
              <a:rPr lang="zh-TW" altLang="en-US" sz="1600" dirty="0" smtClean="0">
                <a:solidFill>
                  <a:srgbClr val="0070C0"/>
                </a:solidFill>
                <a:latin typeface="+mn-ea"/>
                <a:hlinkClick r:id="rId7"/>
              </a:rPr>
              <a:t>我們</a:t>
            </a:r>
            <a:endParaRPr lang="en-US" altLang="zh-TW" sz="1600" dirty="0" smtClean="0">
              <a:latin typeface="+mn-ea"/>
            </a:endParaRPr>
          </a:p>
          <a:p>
            <a:pPr marL="0" indent="0" eaLnBrk="1" hangingPunct="1">
              <a:buNone/>
            </a:pPr>
            <a:r>
              <a:rPr lang="zh-TW" altLang="en-US" sz="2800" b="1" dirty="0" smtClean="0">
                <a:latin typeface="標楷體" pitchFamily="65" charset="-120"/>
              </a:rPr>
              <a:t>課程講義下載</a:t>
            </a:r>
          </a:p>
          <a:p>
            <a:pPr marL="319088" indent="-319088" eaLnBrk="1" hangingPunct="1">
              <a:buFont typeface="Wingdings" pitchFamily="2" charset="2"/>
              <a:buNone/>
            </a:pPr>
            <a:r>
              <a:rPr lang="en-US" altLang="zh-TW" sz="2000" dirty="0" smtClean="0">
                <a:hlinkClick r:id="rId8"/>
              </a:rPr>
              <a:t>【</a:t>
            </a:r>
            <a:r>
              <a:rPr lang="zh-TW" altLang="en-US" sz="2000" dirty="0" smtClean="0">
                <a:hlinkClick r:id="rId8"/>
              </a:rPr>
              <a:t>圖資處網頁／推廣活動／</a:t>
            </a:r>
            <a:r>
              <a:rPr lang="en-US" altLang="zh-TW" sz="2000" dirty="0" smtClean="0">
                <a:hlinkClick r:id="rId8"/>
              </a:rPr>
              <a:t>102</a:t>
            </a:r>
            <a:r>
              <a:rPr lang="zh-TW" altLang="en-US" sz="2000" dirty="0" smtClean="0">
                <a:hlinkClick r:id="rId8"/>
              </a:rPr>
              <a:t>學年上學期說明會</a:t>
            </a:r>
            <a:r>
              <a:rPr lang="en-US" altLang="zh-TW" sz="2000" dirty="0" smtClean="0">
                <a:hlinkClick r:id="rId8"/>
              </a:rPr>
              <a:t>】</a:t>
            </a:r>
            <a:endParaRPr lang="en-US" altLang="zh-TW" sz="2000" dirty="0" smtClean="0"/>
          </a:p>
        </p:txBody>
      </p:sp>
    </p:spTree>
    <p:extLst>
      <p:ext uri="{BB962C8B-B14F-4D97-AF65-F5344CB8AC3E}">
        <p14:creationId xmlns:p14="http://schemas.microsoft.com/office/powerpoint/2010/main" val="3170287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sz="5400"/>
              <a:t>閱讀或自修的空間</a:t>
            </a:r>
          </a:p>
        </p:txBody>
      </p:sp>
      <p:sp>
        <p:nvSpPr>
          <p:cNvPr id="12291" name="內容版面配置區 6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zh-TW" altLang="en-US" sz="2800" smtClean="0"/>
              <a:t>圖書館提供</a:t>
            </a:r>
            <a:r>
              <a:rPr lang="en-US" altLang="zh-TW" sz="2800" smtClean="0">
                <a:solidFill>
                  <a:srgbClr val="2D11FB"/>
                </a:solidFill>
              </a:rPr>
              <a:t>786</a:t>
            </a:r>
            <a:r>
              <a:rPr lang="zh-TW" altLang="en-US" sz="2800" smtClean="0">
                <a:solidFill>
                  <a:srgbClr val="2D11FB"/>
                </a:solidFill>
              </a:rPr>
              <a:t>個座位</a:t>
            </a:r>
            <a:r>
              <a:rPr lang="zh-TW" altLang="en-US" sz="2800" smtClean="0"/>
              <a:t>供閱覽</a:t>
            </a:r>
            <a:endParaRPr lang="en-US" altLang="zh-TW" sz="2800" smtClean="0"/>
          </a:p>
          <a:p>
            <a:pPr eaLnBrk="1" hangingPunct="1"/>
            <a:r>
              <a:rPr lang="zh-TW" altLang="en-US" sz="2800" smtClean="0"/>
              <a:t>圖書一二館，刷本校學生證或換證入館</a:t>
            </a:r>
            <a:endParaRPr lang="en-US" altLang="zh-TW" sz="2800" smtClean="0"/>
          </a:p>
          <a:p>
            <a:pPr eaLnBrk="1" hangingPunct="1"/>
            <a:r>
              <a:rPr lang="en-US" altLang="zh-TW" sz="2800" smtClean="0"/>
              <a:t>K</a:t>
            </a:r>
            <a:r>
              <a:rPr lang="zh-TW" altLang="en-US" sz="2800" smtClean="0"/>
              <a:t>書中心</a:t>
            </a:r>
            <a:r>
              <a:rPr lang="en-US" altLang="zh-TW" sz="2800" smtClean="0"/>
              <a:t>(B1)</a:t>
            </a:r>
            <a:r>
              <a:rPr lang="zh-TW" altLang="en-US" sz="2800" smtClean="0"/>
              <a:t>自由入座</a:t>
            </a:r>
            <a:r>
              <a:rPr lang="en-US" altLang="zh-TW" sz="2800" smtClean="0"/>
              <a:t>(</a:t>
            </a:r>
            <a:r>
              <a:rPr lang="zh-TW" altLang="en-US" sz="2800" smtClean="0"/>
              <a:t>考期帶學生證備查</a:t>
            </a:r>
            <a:r>
              <a:rPr lang="en-US" altLang="zh-TW" sz="2800" smtClean="0"/>
              <a:t>)</a:t>
            </a:r>
            <a:endParaRPr lang="en-US" altLang="zh-TW" smtClean="0"/>
          </a:p>
          <a:p>
            <a:pPr eaLnBrk="1" hangingPunct="1"/>
            <a:endParaRPr lang="zh-TW" altLang="en-US" smtClean="0"/>
          </a:p>
        </p:txBody>
      </p:sp>
      <p:pic>
        <p:nvPicPr>
          <p:cNvPr id="12292" name="Picture 7" descr="\\stage\public\picture\20100804 館舍照片\DSCN9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r="2852" b="6892"/>
          <a:stretch>
            <a:fillRect/>
          </a:stretch>
        </p:blipFill>
        <p:spPr bwMode="auto">
          <a:xfrm>
            <a:off x="4356100" y="3357563"/>
            <a:ext cx="47355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圖片 8" descr="\\stage\public\picture\20120418 全景\DSC029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40274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89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看報紙的空間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5" name="內容版面配置區 2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319588" cy="4248150"/>
          </a:xfrm>
        </p:spPr>
        <p:txBody>
          <a:bodyPr/>
          <a:lstStyle/>
          <a:p>
            <a:r>
              <a:rPr lang="en-US" altLang="zh-TW" sz="3200" dirty="0" smtClean="0">
                <a:solidFill>
                  <a:srgbClr val="2D11FB"/>
                </a:solidFill>
              </a:rPr>
              <a:t>B1</a:t>
            </a:r>
            <a:r>
              <a:rPr lang="zh-TW" altLang="en-US" sz="3200" dirty="0" smtClean="0"/>
              <a:t> </a:t>
            </a:r>
            <a:r>
              <a:rPr lang="zh-TW" altLang="en-US" sz="3200" dirty="0" smtClean="0">
                <a:solidFill>
                  <a:srgbClr val="2D11FB"/>
                </a:solidFill>
              </a:rPr>
              <a:t>紙本報紙</a:t>
            </a:r>
            <a:r>
              <a:rPr lang="zh-TW" altLang="en-US" sz="3200" dirty="0" smtClean="0"/>
              <a:t>：</a:t>
            </a:r>
            <a:r>
              <a:rPr lang="zh-TW" altLang="en-US" sz="1800" dirty="0" smtClean="0"/>
              <a:t>中國時報、工商時報、經濟日報、自由時報 </a:t>
            </a:r>
            <a:r>
              <a:rPr lang="en-US" altLang="zh-TW" sz="1800" dirty="0" smtClean="0"/>
              <a:t>…</a:t>
            </a:r>
            <a:endParaRPr lang="zh-TW" altLang="en-US" sz="1800" dirty="0" smtClean="0"/>
          </a:p>
        </p:txBody>
      </p:sp>
      <p:pic>
        <p:nvPicPr>
          <p:cNvPr id="6" name="Picture 6" descr="\\stage\public\picture\20100804 館舍照片\DSCN9601.JPG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1" y="2205038"/>
            <a:ext cx="3862710" cy="289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內容版面配置區 4"/>
          <p:cNvSpPr txBox="1">
            <a:spLocks/>
          </p:cNvSpPr>
          <p:nvPr/>
        </p:nvSpPr>
        <p:spPr>
          <a:xfrm>
            <a:off x="4500562" y="1196975"/>
            <a:ext cx="4516437" cy="43211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dirty="0" smtClean="0">
                <a:solidFill>
                  <a:srgbClr val="2D11FB"/>
                </a:solidFill>
              </a:rPr>
              <a:t>2F</a:t>
            </a:r>
            <a:r>
              <a:rPr lang="zh-TW" altLang="en-US" dirty="0" smtClean="0">
                <a:solidFill>
                  <a:srgbClr val="2D11FB"/>
                </a:solidFill>
              </a:rPr>
              <a:t> 觸碰螢幕系統</a:t>
            </a:r>
            <a:endParaRPr lang="en-US" altLang="zh-TW" dirty="0" smtClean="0">
              <a:solidFill>
                <a:srgbClr val="2D11FB"/>
              </a:solidFill>
            </a:endParaRPr>
          </a:p>
          <a:p>
            <a:pPr marL="990600" indent="-625475">
              <a:buFont typeface="Wingdings" pitchFamily="2" charset="2"/>
              <a:buNone/>
              <a:defRPr/>
            </a:pPr>
            <a:r>
              <a:rPr lang="zh-TW" altLang="en-US" sz="1800" dirty="0" smtClean="0"/>
              <a:t>聯合報、經濟日報、聯合晚報、</a:t>
            </a:r>
            <a:r>
              <a:rPr lang="en-US" altLang="zh-TW" sz="1800" dirty="0" err="1" smtClean="0"/>
              <a:t>Upaper</a:t>
            </a:r>
            <a:endParaRPr lang="zh-TW" altLang="en-US" sz="1800" dirty="0"/>
          </a:p>
        </p:txBody>
      </p:sp>
      <p:pic>
        <p:nvPicPr>
          <p:cNvPr id="8" name="Picture 2" descr="DSC00873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4228976" cy="269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7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sz="5400" err="1"/>
              <a:t>休息的空間</a:t>
            </a:r>
            <a:endParaRPr sz="540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218E-0C42-4824-A779-DA664D3375D2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14339" name="Picture 11" descr="DSCN815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84313"/>
            <a:ext cx="277177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 descr="DSCN8141"/>
          <p:cNvPicPr>
            <a:picLocks noChangeAspect="1" noChangeArrowheads="1"/>
          </p:cNvPicPr>
          <p:nvPr/>
        </p:nvPicPr>
        <p:blipFill>
          <a:blip r:embed="rId4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05263"/>
            <a:ext cx="25209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圖片 18" descr="C:\Users\jenny\Desktop\LibPic\20100912\101CPC__\DSC_0102.JPG"/>
          <p:cNvPicPr>
            <a:picLocks noChangeArrowheads="1"/>
          </p:cNvPicPr>
          <p:nvPr/>
        </p:nvPicPr>
        <p:blipFill>
          <a:blip r:embed="rId5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11365" r="6618" b="15909"/>
          <a:stretch>
            <a:fillRect/>
          </a:stretch>
        </p:blipFill>
        <p:spPr bwMode="auto">
          <a:xfrm>
            <a:off x="0" y="2708275"/>
            <a:ext cx="37798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文字方塊 8"/>
          <p:cNvSpPr txBox="1">
            <a:spLocks noChangeArrowheads="1"/>
          </p:cNvSpPr>
          <p:nvPr/>
        </p:nvSpPr>
        <p:spPr bwMode="auto">
          <a:xfrm>
            <a:off x="4140200" y="5516563"/>
            <a:ext cx="1944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600" b="1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沉殿心靈轉換心情</a:t>
            </a:r>
            <a:endParaRPr lang="zh-TW" altLang="en-US" sz="1600" b="1">
              <a:ea typeface="標楷體" pitchFamily="65" charset="-120"/>
              <a:cs typeface="Aharoni" pitchFamily="2" charset="-79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205038"/>
            <a:ext cx="2519363" cy="3359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向下箭號 19"/>
          <p:cNvSpPr/>
          <p:nvPr/>
        </p:nvSpPr>
        <p:spPr>
          <a:xfrm>
            <a:off x="8388350" y="1844675"/>
            <a:ext cx="71438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0" y="5157788"/>
            <a:ext cx="39243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000" dirty="0">
                <a:solidFill>
                  <a:srgbClr val="2D11FB"/>
                </a:solidFill>
                <a:latin typeface="+mj-lt"/>
                <a:ea typeface="標楷體" pitchFamily="65" charset="-120"/>
              </a:rPr>
              <a:t>SMART</a:t>
            </a:r>
            <a:r>
              <a:rPr lang="zh-TW" altLang="en-US" sz="2000" dirty="0">
                <a:solidFill>
                  <a:srgbClr val="2D11FB"/>
                </a:solidFill>
                <a:latin typeface="+mj-lt"/>
                <a:ea typeface="標楷體" pitchFamily="65" charset="-120"/>
              </a:rPr>
              <a:t>數位學習區</a:t>
            </a:r>
            <a:endParaRPr lang="zh-TW" altLang="en-US" sz="2000" dirty="0">
              <a:latin typeface="+mj-lt"/>
              <a:ea typeface="標楷體" pitchFamily="65" charset="-120"/>
            </a:endParaRPr>
          </a:p>
        </p:txBody>
      </p:sp>
      <p:pic>
        <p:nvPicPr>
          <p:cNvPr id="14346" name="圖片 15" descr="\\stage\public\picture\20120418 全景\DSC029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341438"/>
            <a:ext cx="4211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4186238" y="1692275"/>
            <a:ext cx="18256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b="1" kern="0" dirty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空中走廊</a:t>
            </a:r>
            <a:endParaRPr lang="zh-TW" altLang="en-US" dirty="0">
              <a:latin typeface="Arial" charset="0"/>
              <a:ea typeface="新細明體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92950" y="900113"/>
            <a:ext cx="16208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3200" b="1" kern="0" dirty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二館</a:t>
            </a:r>
            <a:r>
              <a:rPr lang="en-US" altLang="zh-TW" sz="3200" b="1" kern="0" dirty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200" b="1" kern="0" dirty="0">
                <a:solidFill>
                  <a:srgbClr val="2D11FB"/>
                </a:solidFill>
                <a:latin typeface="標楷體" pitchFamily="65" charset="-120"/>
                <a:ea typeface="標楷體" pitchFamily="65" charset="-120"/>
              </a:rPr>
              <a:t>樓</a:t>
            </a:r>
            <a:endParaRPr lang="en-US" altLang="zh-TW" sz="3200" b="1" kern="0" dirty="0">
              <a:solidFill>
                <a:srgbClr val="2D11FB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58888" y="2205038"/>
            <a:ext cx="1160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 dirty="0">
                <a:solidFill>
                  <a:srgbClr val="2D11FB"/>
                </a:solidFill>
                <a:latin typeface="+mj-lt"/>
                <a:ea typeface="標楷體" pitchFamily="65" charset="-120"/>
              </a:rPr>
              <a:t>一館</a:t>
            </a:r>
            <a:r>
              <a:rPr lang="en-US" altLang="zh-TW" sz="2400" dirty="0">
                <a:solidFill>
                  <a:srgbClr val="2D11FB"/>
                </a:solidFill>
                <a:latin typeface="+mj-lt"/>
                <a:ea typeface="標楷體" pitchFamily="65" charset="-120"/>
              </a:rPr>
              <a:t>2F</a:t>
            </a:r>
            <a:endParaRPr lang="zh-TW" altLang="en-US" sz="2400" dirty="0">
              <a:latin typeface="+mj-lt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13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2618</Words>
  <Application>Microsoft Office PowerPoint</Application>
  <PresentationFormat>如螢幕大小 (4:3)</PresentationFormat>
  <Paragraphs>512</Paragraphs>
  <Slides>63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Office 佈景主題</vt:lpstr>
      <vt:lpstr>認識圖書館</vt:lpstr>
      <vt:lpstr>大綱</vt:lpstr>
      <vt:lpstr>圖書館座落於濱海校區</vt:lpstr>
      <vt:lpstr>圖書館開放時間</vt:lpstr>
      <vt:lpstr>藏書的空間</vt:lpstr>
      <vt:lpstr>借還書的位置</vt:lpstr>
      <vt:lpstr>閱讀或自修的空間</vt:lpstr>
      <vt:lpstr>看報紙的空間</vt:lpstr>
      <vt:lpstr>休息的空間</vt:lpstr>
      <vt:lpstr>看影片的空間</vt:lpstr>
      <vt:lpstr>討論的空間(線上預約討論室)</vt:lpstr>
      <vt:lpstr>使用電腦、列印資料</vt:lpstr>
      <vt:lpstr>列印‧複印‧掃描</vt:lpstr>
      <vt:lpstr>愛心傘借用</vt:lpstr>
      <vt:lpstr>休息一下 </vt:lpstr>
      <vt:lpstr>PowerPoint 簡報</vt:lpstr>
      <vt:lpstr>大綱</vt:lpstr>
      <vt:lpstr>PowerPoint 簡報</vt:lpstr>
      <vt:lpstr>館藏查詢 –- 以圖書為例  (圖書、期刊、視聽資料、論文、報告、電子書、部分電子期刊) </vt:lpstr>
      <vt:lpstr>PowerPoint 簡報</vt:lpstr>
      <vt:lpstr>館藏查詢 –- 以雜誌為例</vt:lpstr>
      <vt:lpstr>館藏查詢 – 圖書預約步驟</vt:lpstr>
      <vt:lpstr>PowerPoint 簡報</vt:lpstr>
      <vt:lpstr>圖書館通知單即將到期、預約可借、預約取消、逾期通知等。            以E-mail寄發至海大個人信箱&lt;帳號＠mail.ntou.edu.tw&gt;，不另行用紙本通知</vt:lpstr>
      <vt:lpstr>圖書介購</vt:lpstr>
      <vt:lpstr>PowerPoint 簡報</vt:lpstr>
      <vt:lpstr>電子郵件轉寄服務 </vt:lpstr>
      <vt:lpstr>校園無線網路登入畫面</vt:lpstr>
      <vt:lpstr>全校授權軟體下載</vt:lpstr>
      <vt:lpstr>英語學習區 </vt:lpstr>
      <vt:lpstr>線上報紙閱讀</vt:lpstr>
      <vt:lpstr>線上資源-綜合性</vt:lpstr>
      <vt:lpstr>校外使用須知--透過設定，也可在校外利用電子資源喔！</vt:lpstr>
      <vt:lpstr>資料庫、電子書及電子期刊合理使用說明</vt:lpstr>
      <vt:lpstr>PowerPoint 簡報</vt:lpstr>
      <vt:lpstr>PowerPoint 簡報</vt:lpstr>
      <vt:lpstr>大綱</vt:lpstr>
      <vt:lpstr>館際合作 向外尋求資料</vt:lpstr>
      <vt:lpstr>PowerPoint 簡報</vt:lpstr>
      <vt:lpstr>圖書互借（目前已簽署協議書之單位：29個）</vt:lpstr>
      <vt:lpstr>PowerPoint 簡報</vt:lpstr>
      <vt:lpstr>圖書互借之借書流程</vt:lpstr>
      <vt:lpstr>PowerPoint 簡報</vt:lpstr>
      <vt:lpstr>北區圖書資源平台 16校圖書館</vt:lpstr>
      <vt:lpstr>北區圖書資源平台</vt:lpstr>
      <vt:lpstr>北區圖書資源平台-個人化服務</vt:lpstr>
      <vt:lpstr>館際合作-北區圖書資源平台</vt:lpstr>
      <vt:lpstr>北區圖書資源平台-虛擬借書證申請</vt:lpstr>
      <vt:lpstr>北區圖書資源平台-列印虛擬借書證</vt:lpstr>
      <vt:lpstr>北區圖書資源平台-虛擬借書證</vt:lpstr>
      <vt:lpstr>館際合作-北區圖書資源平台</vt:lpstr>
      <vt:lpstr>北區圖書資源平台-代借代還</vt:lpstr>
      <vt:lpstr>申請代借代還</vt:lpstr>
      <vt:lpstr>代借代還  實施辦法及規則</vt:lpstr>
      <vt:lpstr>PowerPoint 簡報</vt:lpstr>
      <vt:lpstr>PowerPoint 簡報</vt:lpstr>
      <vt:lpstr>大綱</vt:lpstr>
      <vt:lpstr>圖資處網頁 http://li.ntou.edu.tw 演講、書展、有獎徵答等活動及新訂或試用資料庫訊息…最新消息</vt:lpstr>
      <vt:lpstr>海大60週年校慶</vt:lpstr>
      <vt:lpstr>各類演講或說明會(資料查找、館際合作等)</vt:lpstr>
      <vt:lpstr>線上有獎徵答</vt:lpstr>
      <vt:lpstr>藝文展示空間</vt:lpstr>
      <vt:lpstr>謝謝您的聆聽!!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jenny</dc:creator>
  <cp:lastModifiedBy>jenny</cp:lastModifiedBy>
  <cp:revision>53</cp:revision>
  <dcterms:created xsi:type="dcterms:W3CDTF">2013-09-22T07:26:51Z</dcterms:created>
  <dcterms:modified xsi:type="dcterms:W3CDTF">2013-10-16T00:42:56Z</dcterms:modified>
</cp:coreProperties>
</file>