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handoutMasterIdLst>
    <p:handoutMasterId r:id="rId31"/>
  </p:handoutMasterIdLst>
  <p:sldIdLst>
    <p:sldId id="259" r:id="rId2"/>
    <p:sldId id="321" r:id="rId3"/>
    <p:sldId id="308" r:id="rId4"/>
    <p:sldId id="339" r:id="rId5"/>
    <p:sldId id="343" r:id="rId6"/>
    <p:sldId id="322" r:id="rId7"/>
    <p:sldId id="323" r:id="rId8"/>
    <p:sldId id="316" r:id="rId9"/>
    <p:sldId id="318" r:id="rId10"/>
    <p:sldId id="261" r:id="rId11"/>
    <p:sldId id="263" r:id="rId12"/>
    <p:sldId id="324" r:id="rId13"/>
    <p:sldId id="309" r:id="rId14"/>
    <p:sldId id="264" r:id="rId15"/>
    <p:sldId id="338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4" r:id="rId25"/>
    <p:sldId id="335" r:id="rId26"/>
    <p:sldId id="336" r:id="rId27"/>
    <p:sldId id="342" r:id="rId28"/>
    <p:sldId id="337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66FF"/>
    <a:srgbClr val="006600"/>
    <a:srgbClr val="FFFFCC"/>
    <a:srgbClr val="000099"/>
    <a:srgbClr val="2D11FB"/>
    <a:srgbClr val="B9F2FD"/>
    <a:srgbClr val="FF00FF"/>
    <a:srgbClr val="CC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2736" autoAdjust="0"/>
  </p:normalViewPr>
  <p:slideViewPr>
    <p:cSldViewPr>
      <p:cViewPr varScale="1">
        <p:scale>
          <a:sx n="79" d="100"/>
          <a:sy n="79" d="100"/>
        </p:scale>
        <p:origin x="96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04"/>
    </p:cViewPr>
  </p:sorterViewPr>
  <p:notesViewPr>
    <p:cSldViewPr>
      <p:cViewPr varScale="1">
        <p:scale>
          <a:sx n="65" d="100"/>
          <a:sy n="65" d="100"/>
        </p:scale>
        <p:origin x="222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5DA95-60EA-4F8A-B78C-612E096FD9CD}" type="datetimeFigureOut">
              <a:rPr lang="zh-TW" altLang="en-US" smtClean="0"/>
              <a:t>2013/8/14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08EC4-5D8B-429F-8119-3D733123FA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163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AC5-6ADB-4D60-A59D-921DCB3EBF61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1736-1CD6-48A7-81FA-C7F5C942015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32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  <p:sp>
        <p:nvSpPr>
          <p:cNvPr id="1382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FB0726-F30A-41B4-9A20-387F21E9F6EC}" type="slidenum">
              <a:rPr lang="en-US" altLang="zh-TW" smtClean="0">
                <a:ea typeface="新細明體" charset="-120"/>
              </a:rPr>
              <a:pPr/>
              <a:t>3</a:t>
            </a:fld>
            <a:endParaRPr lang="en-US" altLang="zh-TW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412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72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F9EC7-8A32-4B55-BBB3-AD9741D62C83}" type="slidenum">
              <a:rPr lang="en-US" altLang="zh-TW" smtClean="0">
                <a:ea typeface="新細明體" charset="-120"/>
              </a:rPr>
              <a:pPr/>
              <a:t>8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zh-TW" dirty="0" smtClean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0046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1736-1CD6-48A7-81FA-C7F5C942015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64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58F58-A569-4276-A724-924BE7A42672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1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457200" y="274638"/>
            <a:ext cx="8229600" cy="632271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>
            <a:noAutofit/>
          </a:bodyPr>
          <a:lstStyle>
            <a:lvl1pPr>
              <a:defRPr lang="zh-TW" altLang="en-US" sz="48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>
            <a:lvl1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>
            <a:lvl1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AF1EC-F96C-4354-805A-884C5C6C03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457200" y="274638"/>
            <a:ext cx="8229600" cy="632271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TW" altLang="en-US" sz="48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>
              <a:defRPr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 userDrawn="1"/>
        </p:nvSpPr>
        <p:spPr>
          <a:xfrm>
            <a:off x="457200" y="274638"/>
            <a:ext cx="8229600" cy="6322714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zh-TW" altLang="en-US" sz="48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>
              <a:defRPr sz="2400"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>
              <a:defRPr sz="2000"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>
              <a:defRPr sz="1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>
              <a:defRPr sz="1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1pPr>
            <a:lvl2pPr>
              <a:defRPr sz="2400">
                <a:latin typeface="華康中圓體" panose="020F0509000000000000" pitchFamily="49" charset="-120"/>
                <a:ea typeface="華康中圓體" panose="020F0509000000000000" pitchFamily="49" charset="-120"/>
              </a:defRPr>
            </a:lvl2pPr>
            <a:lvl3pPr>
              <a:defRPr sz="2000">
                <a:latin typeface="華康中圓體" panose="020F0509000000000000" pitchFamily="49" charset="-120"/>
                <a:ea typeface="華康中圓體" panose="020F0509000000000000" pitchFamily="49" charset="-120"/>
              </a:defRPr>
            </a:lvl3pPr>
            <a:lvl4pPr>
              <a:defRPr sz="1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4pPr>
            <a:lvl5pPr>
              <a:defRPr sz="1800">
                <a:latin typeface="華康中圓體" panose="020F0509000000000000" pitchFamily="49" charset="-120"/>
                <a:ea typeface="華康中圓體" panose="020F0509000000000000" pitchFamily="49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F32CB-B191-4146-AE37-DCB38F96FD86}" type="datetimeFigureOut">
              <a:rPr lang="zh-TW" altLang="en-US" smtClean="0"/>
              <a:pPr/>
              <a:t>2013/8/14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29E42-C4EA-417C-ADD4-6841C2E3B1A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華康細圓體" panose="020F0309000000000000" pitchFamily="49" charset="-120"/>
          <a:ea typeface="華康細圓體" panose="020F0309000000000000" pitchFamily="49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539552" y="2492896"/>
            <a:ext cx="8208912" cy="432048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518457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3600"/>
              </a:spcBef>
              <a:spcAft>
                <a:spcPts val="1200"/>
              </a:spcAft>
            </a:pPr>
            <a:r>
              <a:rPr lang="zh-TW" altLang="en-US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與海大圖書館的初會</a:t>
            </a:r>
            <a:r>
              <a:rPr lang="en-US" altLang="zh-TW" sz="7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sz="7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r>
              <a:rPr lang="zh-TW" altLang="zh-TW" sz="3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浩瀚書海任</a:t>
            </a:r>
            <a:r>
              <a:rPr lang="zh-TW" altLang="en-US" sz="3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翱翔</a:t>
            </a:r>
            <a:r>
              <a:rPr lang="zh-TW" altLang="zh-TW" sz="3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、數位學習</a:t>
            </a:r>
            <a:r>
              <a:rPr lang="en-US" altLang="zh-TW" sz="3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e</a:t>
            </a:r>
            <a:r>
              <a:rPr lang="zh-TW" altLang="zh-TW" sz="3600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點通</a:t>
            </a:r>
            <a:r>
              <a:rPr lang="en-US" altLang="zh-TW" sz="7200" dirty="0" smtClean="0">
                <a:solidFill>
                  <a:srgbClr val="FFFF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/>
            </a:r>
            <a:br>
              <a:rPr lang="en-US" altLang="zh-TW" sz="7200" dirty="0" smtClean="0">
                <a:solidFill>
                  <a:srgbClr val="FFFF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</a:br>
            <a:endParaRPr lang="zh-TW" altLang="en-US" sz="7200" dirty="0">
              <a:solidFill>
                <a:srgbClr val="FFFF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6400800" cy="1872208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endParaRPr lang="en-US" altLang="zh-TW" dirty="0" smtClean="0"/>
          </a:p>
          <a:p>
            <a:pPr algn="ctr">
              <a:buNone/>
            </a:pPr>
            <a:r>
              <a:rPr lang="zh-TW" altLang="en-US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圖書暨資訊處</a:t>
            </a:r>
            <a:endParaRPr lang="en-US" altLang="zh-TW" sz="5100" b="1" dirty="0" smtClean="0">
              <a:solidFill>
                <a:srgbClr val="000099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>
              <a:buNone/>
            </a:pPr>
            <a:r>
              <a:rPr lang="zh-TW" altLang="en-US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參考諮詢組</a:t>
            </a:r>
            <a:endParaRPr lang="en-US" altLang="zh-TW" sz="5100" b="1" dirty="0" smtClean="0">
              <a:solidFill>
                <a:srgbClr val="000099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>
              <a:buNone/>
            </a:pPr>
            <a:r>
              <a:rPr lang="en-US" altLang="zh-TW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102</a:t>
            </a:r>
            <a:r>
              <a:rPr lang="zh-TW" altLang="en-US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年</a:t>
            </a:r>
            <a:r>
              <a:rPr lang="en-US" altLang="zh-TW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月</a:t>
            </a:r>
            <a:r>
              <a:rPr lang="en-US" altLang="zh-TW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17</a:t>
            </a:r>
            <a:r>
              <a:rPr lang="zh-TW" altLang="en-US" sz="5100" b="1" dirty="0" smtClean="0">
                <a:solidFill>
                  <a:srgbClr val="000099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日</a:t>
            </a:r>
            <a:endParaRPr lang="zh-TW" altLang="en-US" sz="5100" b="1" dirty="0">
              <a:solidFill>
                <a:srgbClr val="000099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心形 6"/>
          <p:cNvSpPr/>
          <p:nvPr/>
        </p:nvSpPr>
        <p:spPr>
          <a:xfrm>
            <a:off x="8266595" y="3645024"/>
            <a:ext cx="397818" cy="36004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心形 7"/>
          <p:cNvSpPr/>
          <p:nvPr/>
        </p:nvSpPr>
        <p:spPr>
          <a:xfrm>
            <a:off x="6516216" y="2564904"/>
            <a:ext cx="360512" cy="31759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4" t="29879" r="32143" b="57284"/>
          <a:stretch/>
        </p:blipFill>
        <p:spPr bwMode="auto">
          <a:xfrm>
            <a:off x="702293" y="1856199"/>
            <a:ext cx="3706965" cy="97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n-US" altLang="zh-TW" sz="4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“</a:t>
            </a:r>
            <a:r>
              <a:rPr lang="zh-TW" altLang="en-US" sz="4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悅</a:t>
            </a:r>
            <a:r>
              <a:rPr lang="en-US" altLang="zh-TW" sz="4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”</a:t>
            </a:r>
            <a:r>
              <a:rPr lang="zh-TW" altLang="en-US" sz="4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771800" y="1273539"/>
            <a:ext cx="4038600" cy="815663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圖書館開放時間</a:t>
            </a:r>
            <a:endParaRPr lang="zh-TW" altLang="en-US" sz="32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框架 6"/>
          <p:cNvSpPr/>
          <p:nvPr/>
        </p:nvSpPr>
        <p:spPr>
          <a:xfrm>
            <a:off x="1043608" y="5814556"/>
            <a:ext cx="6624736" cy="57606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71464" y="5916043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學生證直接刷卡入館</a:t>
            </a:r>
            <a:r>
              <a:rPr lang="en-US" altLang="zh-TW" b="1" dirty="0" smtClean="0">
                <a:solidFill>
                  <a:srgbClr val="0000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;</a:t>
            </a:r>
            <a:r>
              <a:rPr lang="zh-TW" altLang="en-US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攜帶食物飲料將被停止入館及借書權</a:t>
            </a:r>
            <a:r>
              <a:rPr lang="en-US" altLang="zh-TW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</a:t>
            </a:r>
            <a:r>
              <a:rPr lang="zh-TW" altLang="en-US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個月</a:t>
            </a:r>
            <a:endParaRPr lang="zh-TW" altLang="en-US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555776" y="2345294"/>
            <a:ext cx="1008112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8" t="40659" r="11128" b="18707"/>
          <a:stretch/>
        </p:blipFill>
        <p:spPr bwMode="auto">
          <a:xfrm>
            <a:off x="1292837" y="2924944"/>
            <a:ext cx="7347355" cy="2675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644256" y="332656"/>
            <a:ext cx="40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0066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cs typeface="+mj-cs"/>
              </a:rPr>
              <a:t>圖書暨資訊處</a:t>
            </a:r>
            <a:r>
              <a:rPr lang="en-US" altLang="zh-TW" sz="2800" b="1" dirty="0">
                <a:solidFill>
                  <a:srgbClr val="006600"/>
                </a:solidFill>
                <a:latin typeface="Calibri" panose="020F0502020204030204" pitchFamily="34" charset="0"/>
                <a:ea typeface="華康細圓體" panose="020F0309000000000000" pitchFamily="49" charset="-120"/>
                <a:cs typeface="+mj-cs"/>
              </a:rPr>
              <a:t>http://li.ntou.edu.tw</a:t>
            </a:r>
            <a:endParaRPr lang="zh-TW" altLang="en-US" sz="2800" b="1" dirty="0">
              <a:solidFill>
                <a:srgbClr val="006600"/>
              </a:solidFill>
              <a:latin typeface="Calibri" panose="020F0502020204030204" pitchFamily="34" charset="0"/>
              <a:ea typeface="華康細圓體" panose="020F0309000000000000" pitchFamily="49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準備考試、安靜看書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圖書館提供</a:t>
            </a:r>
            <a:r>
              <a:rPr lang="en-US" altLang="zh-TW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786</a:t>
            </a:r>
            <a:r>
              <a:rPr lang="zh-TW" altLang="en-US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個座位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供閱覽</a:t>
            </a:r>
            <a:endParaRPr lang="en-US" altLang="zh-TW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圖書一二館，刷本校學生證或換證入館</a:t>
            </a:r>
            <a:endParaRPr lang="en-US" altLang="zh-TW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K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書中心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(B1)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自由入座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考期帶學生證備查</a:t>
            </a:r>
            <a:r>
              <a:rPr lang="en-US" altLang="zh-TW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endParaRPr lang="zh-TW" altLang="en-US" dirty="0"/>
          </a:p>
        </p:txBody>
      </p:sp>
      <p:pic>
        <p:nvPicPr>
          <p:cNvPr id="8" name="Picture 7" descr="\\stage\public\picture\20100804 館舍照片\DSCN9606.JPG"/>
          <p:cNvPicPr>
            <a:picLocks noChangeAspect="1" noChangeArrowheads="1"/>
          </p:cNvPicPr>
          <p:nvPr/>
        </p:nvPicPr>
        <p:blipFill>
          <a:blip r:embed="rId2" cstate="print"/>
          <a:srcRect t="13128" r="2852" b="6893"/>
          <a:stretch>
            <a:fillRect/>
          </a:stretch>
        </p:blipFill>
        <p:spPr bwMode="auto">
          <a:xfrm>
            <a:off x="4367463" y="3933056"/>
            <a:ext cx="479614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" y="3557897"/>
            <a:ext cx="4340639" cy="3255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</a:rPr>
              <a:t>借書、看新書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516216" y="1052736"/>
            <a:ext cx="2483768" cy="56166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zh-TW" sz="2800" b="1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館藏</a:t>
            </a:r>
            <a:endParaRPr lang="en-US" altLang="zh-TW" sz="2800" b="1" dirty="0" smtClean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sz="2800" b="1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理工到人文 理性加感性</a:t>
            </a:r>
            <a:endParaRPr lang="zh-TW" altLang="zh-TW" sz="2100" b="1" dirty="0" smtClean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圖書超過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40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萬冊</a:t>
            </a:r>
            <a:endParaRPr lang="en-US" altLang="zh-TW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期刊近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1,200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種</a:t>
            </a:r>
            <a:endParaRPr lang="en-US" altLang="zh-TW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電子書逾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11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萬冊</a:t>
            </a:r>
            <a:endParaRPr lang="en-US" altLang="zh-TW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電子期刊逾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萬種</a:t>
            </a:r>
            <a:endParaRPr lang="en-US" altLang="zh-TW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資料庫約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250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種</a:t>
            </a:r>
            <a:endParaRPr lang="en-US" altLang="zh-TW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視聽資料逾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9,000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件</a:t>
            </a:r>
            <a:endParaRPr lang="en-US" altLang="zh-TW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報紙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14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種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其中電子版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6</a:t>
            </a:r>
            <a:r>
              <a:rPr lang="zh-TW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種</a:t>
            </a:r>
            <a:r>
              <a:rPr lang="en-US" altLang="zh-TW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en-US" altLang="zh-TW" b="1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defRPr/>
            </a:pPr>
            <a:r>
              <a:rPr lang="zh-TW" altLang="zh-TW" sz="24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學校每年持續投入近</a:t>
            </a:r>
            <a:r>
              <a:rPr lang="en-US" altLang="zh-TW" sz="24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zh-TW" sz="24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千萬元採購電子期刊資料庫及中外文圖書</a:t>
            </a:r>
            <a:endParaRPr lang="en-US" altLang="zh-TW" sz="2400" b="1" dirty="0" smtClean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5" name="Picture 2" descr="C:\Users\li\Documents\空間\DSC01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628800"/>
            <a:ext cx="6336704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7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同側角落矩形 4"/>
          <p:cNvSpPr/>
          <p:nvPr/>
        </p:nvSpPr>
        <p:spPr>
          <a:xfrm>
            <a:off x="1187624" y="1700808"/>
            <a:ext cx="7102086" cy="44644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1430" rIns="11430" bIns="11430" numCol="1" spcCol="1270" anchor="ctr" anchorCtr="0">
            <a:noAutofit/>
          </a:bodyPr>
          <a:lstStyle/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4000" kern="12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600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海大無法直接提供的資源，</a:t>
            </a:r>
            <a:endParaRPr lang="en-US" altLang="zh-TW" sz="36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3600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可以透過館際合作途徑</a:t>
            </a:r>
            <a:endParaRPr lang="en-US" altLang="zh-TW" sz="3600" b="1" dirty="0" smtClean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zh-TW" sz="2400" b="1" dirty="0" smtClean="0">
              <a:solidFill>
                <a:srgbClr val="2D11FB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40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向</a:t>
            </a:r>
            <a:r>
              <a:rPr lang="en-US" altLang="zh-TW" sz="40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420</a:t>
            </a:r>
            <a:r>
              <a:rPr lang="zh-TW" altLang="zh-TW" sz="40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多所夥伴圖書館</a:t>
            </a:r>
            <a:r>
              <a:rPr lang="zh-TW" altLang="en-US" sz="40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申請</a:t>
            </a:r>
            <a:r>
              <a:rPr lang="zh-TW" altLang="zh-TW" sz="4000" b="1" dirty="0" smtClean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書刊文獻複印及圖書互借服務</a:t>
            </a:r>
            <a:endParaRPr lang="en-US" altLang="zh-TW" sz="4000" b="1" dirty="0" smtClean="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altLang="zh-TW" sz="2400" b="1" dirty="0" smtClean="0">
              <a:solidFill>
                <a:srgbClr val="FF00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altLang="zh-TW" sz="3600" b="1" dirty="0" smtClean="0">
                <a:solidFill>
                  <a:srgbClr val="2D11FB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    </a:t>
            </a:r>
            <a:r>
              <a:rPr lang="zh-TW" altLang="zh-TW" sz="3000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滿足</a:t>
            </a:r>
            <a:r>
              <a:rPr lang="zh-TW" altLang="zh-TW" sz="3000" b="1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教學、研究、學習</a:t>
            </a:r>
            <a:r>
              <a:rPr lang="zh-TW" altLang="zh-TW" sz="3000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及</a:t>
            </a:r>
            <a:r>
              <a:rPr lang="zh-TW" altLang="zh-TW" sz="3000" b="1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休閒</a:t>
            </a:r>
            <a:endParaRPr lang="en-US" altLang="zh-TW" sz="3000" b="1" dirty="0" smtClean="0">
              <a:solidFill>
                <a:srgbClr val="00B05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algn="ctr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zh-TW" sz="3600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資訊需求</a:t>
            </a:r>
            <a:r>
              <a:rPr lang="zh-TW" altLang="en-US" sz="3600" dirty="0" smtClean="0">
                <a:solidFill>
                  <a:srgbClr val="00B05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！</a:t>
            </a:r>
            <a:endParaRPr lang="en-US" altLang="zh-TW" sz="3600" dirty="0" smtClean="0">
              <a:solidFill>
                <a:srgbClr val="00B05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zh-TW" altLang="en-US" sz="4000" kern="1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4889" r="55070" b="30778"/>
          <a:stretch/>
        </p:blipFill>
        <p:spPr bwMode="auto">
          <a:xfrm>
            <a:off x="25652" y="4241799"/>
            <a:ext cx="2616201" cy="261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館際合作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53204"/>
            <a:ext cx="1699034" cy="221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320480" cy="4248473"/>
          </a:xfrm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006600"/>
                </a:solidFill>
              </a:rPr>
              <a:t>B1</a:t>
            </a:r>
            <a:r>
              <a:rPr lang="zh-TW" altLang="en-US" sz="3200" b="1" dirty="0" smtClean="0">
                <a:solidFill>
                  <a:srgbClr val="006600"/>
                </a:solidFill>
              </a:rPr>
              <a:t> 紙本報紙</a:t>
            </a:r>
            <a:r>
              <a:rPr lang="zh-TW" altLang="en-US" sz="3200" dirty="0" smtClean="0"/>
              <a:t>：</a:t>
            </a:r>
            <a:r>
              <a:rPr lang="zh-TW" altLang="en-US" sz="1800" dirty="0" smtClean="0"/>
              <a:t>中國時報、工商時報、經濟日報、自由時報 </a:t>
            </a:r>
            <a:r>
              <a:rPr lang="en-US" altLang="zh-TW" sz="1800" dirty="0" smtClean="0"/>
              <a:t>…</a:t>
            </a:r>
            <a:endParaRPr lang="zh-TW" altLang="en-US" sz="1800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4499992" y="1268760"/>
            <a:ext cx="4186808" cy="4320480"/>
          </a:xfrm>
        </p:spPr>
        <p:txBody>
          <a:bodyPr/>
          <a:lstStyle/>
          <a:p>
            <a:r>
              <a:rPr lang="en-US" altLang="zh-TW" sz="3200" b="1" dirty="0" smtClean="0">
                <a:solidFill>
                  <a:srgbClr val="006600"/>
                </a:solidFill>
              </a:rPr>
              <a:t>2F</a:t>
            </a:r>
            <a:r>
              <a:rPr lang="zh-TW" altLang="en-US" sz="3200" b="1" dirty="0" smtClean="0">
                <a:solidFill>
                  <a:srgbClr val="006600"/>
                </a:solidFill>
              </a:rPr>
              <a:t> 觸碰螢幕系統</a:t>
            </a:r>
            <a:endParaRPr lang="en-US" altLang="zh-TW" sz="3200" b="1" dirty="0" smtClean="0">
              <a:solidFill>
                <a:srgbClr val="006600"/>
              </a:solidFill>
            </a:endParaRPr>
          </a:p>
          <a:p>
            <a:pPr marL="990600" indent="-625475">
              <a:buNone/>
            </a:pPr>
            <a:r>
              <a:rPr lang="zh-TW" altLang="en-US" sz="1800" dirty="0" smtClean="0"/>
              <a:t>聯合報、經濟日報、聯合晚報、</a:t>
            </a:r>
            <a:r>
              <a:rPr lang="en-US" altLang="zh-TW" sz="1800" dirty="0" err="1" smtClean="0"/>
              <a:t>Upaper</a:t>
            </a:r>
            <a:endParaRPr lang="zh-TW" altLang="en-US" sz="1800" dirty="0" smtClean="0"/>
          </a:p>
        </p:txBody>
      </p:sp>
      <p:pic>
        <p:nvPicPr>
          <p:cNvPr id="7" name="Picture 6" descr="\\stage\public\picture\20100804 館舍照片\DSCN9601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49118" y="2492896"/>
            <a:ext cx="393485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11560" y="5445224"/>
            <a:ext cx="7848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200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‧</a:t>
            </a:r>
            <a:r>
              <a:rPr lang="zh-TW" altLang="en-US" sz="3200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電子報紙</a:t>
            </a:r>
            <a:r>
              <a:rPr lang="zh-TW" altLang="en-US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：知識贏家</a:t>
            </a:r>
            <a:r>
              <a:rPr lang="en-US" altLang="zh-TW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中國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時報、工商時報</a:t>
            </a:r>
            <a:r>
              <a:rPr lang="en-US" altLang="zh-TW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r>
              <a:rPr lang="zh-TW" altLang="en-US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、聯合知識庫</a:t>
            </a:r>
            <a:r>
              <a:rPr lang="en-US" altLang="zh-TW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聯合報、</a:t>
            </a:r>
            <a:r>
              <a:rPr lang="zh-TW" altLang="en-US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聯合晚報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、</a:t>
            </a:r>
            <a:r>
              <a:rPr lang="zh-TW" altLang="en-US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經濟日報、</a:t>
            </a:r>
            <a:r>
              <a:rPr lang="en-US" altLang="zh-TW" sz="2000" dirty="0" err="1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Upaper</a:t>
            </a:r>
            <a:r>
              <a:rPr lang="en-US" altLang="zh-TW" sz="2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2400" dirty="0" smtClean="0">
              <a:solidFill>
                <a:srgbClr val="2D11FB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467544" y="1772816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>
            <a:off x="4644008" y="1700808"/>
            <a:ext cx="7200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C:\Users\li\Pictures\2樓新空間\DSC01918.JPG"/>
          <p:cNvPicPr/>
          <p:nvPr/>
        </p:nvPicPr>
        <p:blipFill>
          <a:blip r:embed="rId4" cstate="print"/>
          <a:srcRect t="3603" r="4638" b="2311"/>
          <a:stretch>
            <a:fillRect/>
          </a:stretch>
        </p:blipFill>
        <p:spPr bwMode="auto">
          <a:xfrm>
            <a:off x="4355976" y="2492896"/>
            <a:ext cx="4010791" cy="29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看報紙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觀賞影片、團體視聽室</a:t>
            </a:r>
            <a:r>
              <a:rPr lang="zh-TW" altLang="en-US" dirty="0" smtClean="0"/>
              <a:t>借用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\\stage\public\20100912\101CPC__\DSC_0123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107504" y="1423084"/>
            <a:ext cx="5148064" cy="3446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\\stage\public\20100912\101CPC__\DSC_0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671" y="4163715"/>
            <a:ext cx="3527809" cy="236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向下箭號圖說文字 5"/>
          <p:cNvSpPr/>
          <p:nvPr/>
        </p:nvSpPr>
        <p:spPr>
          <a:xfrm>
            <a:off x="5724525" y="1557338"/>
            <a:ext cx="3095625" cy="2592387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6669"/>
            </a:avLst>
          </a:prstGeom>
          <a:solidFill>
            <a:srgbClr val="FFFF66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500"/>
              </a:spcBef>
              <a:defRPr/>
            </a:pP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團體視聽室  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人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up</a:t>
            </a:r>
          </a:p>
          <a:p>
            <a:pPr>
              <a:spcBef>
                <a:spcPts val="500"/>
              </a:spcBef>
              <a:defRPr/>
            </a:pP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間 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每間可容納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10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人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</a:p>
          <a:p>
            <a:pPr>
              <a:spcBef>
                <a:spcPts val="500"/>
              </a:spcBef>
              <a:defRPr/>
            </a:pP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提供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DVD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VHS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等設備</a:t>
            </a:r>
          </a:p>
          <a:p>
            <a:pPr>
              <a:spcBef>
                <a:spcPts val="500"/>
              </a:spcBef>
              <a:defRPr/>
            </a:pP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每次限使用</a:t>
            </a:r>
            <a:r>
              <a:rPr lang="en-US" altLang="zh-TW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小時</a:t>
            </a:r>
          </a:p>
          <a:p>
            <a:pPr algn="ctr">
              <a:defRPr/>
            </a:pPr>
            <a:endParaRPr lang="zh-TW" altLang="en-US" dirty="0"/>
          </a:p>
        </p:txBody>
      </p:sp>
      <p:sp>
        <p:nvSpPr>
          <p:cNvPr id="7" name="內容版面配置區 11"/>
          <p:cNvSpPr txBox="1">
            <a:spLocks/>
          </p:cNvSpPr>
          <p:nvPr/>
        </p:nvSpPr>
        <p:spPr>
          <a:xfrm>
            <a:off x="899592" y="4797152"/>
            <a:ext cx="4104456" cy="1584475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rgbClr val="FFFF99">
              <a:alpha val="5529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altLang="zh-TW" sz="7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0">
              <a:spcBef>
                <a:spcPts val="500"/>
              </a:spcBef>
              <a:buFont typeface="Wingdings" pitchFamily="2" charset="2"/>
              <a:buNone/>
              <a:defRPr/>
            </a:pPr>
            <a:r>
              <a:rPr lang="zh-TW" altLang="en-US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個人視聽座</a:t>
            </a:r>
            <a:endParaRPr lang="en-US" altLang="zh-TW" sz="9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0">
              <a:spcBef>
                <a:spcPts val="500"/>
              </a:spcBef>
              <a:defRPr/>
            </a:pPr>
            <a:r>
              <a:rPr lang="zh-TW" altLang="en-US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提供</a:t>
            </a:r>
            <a:r>
              <a:rPr lang="en-US" altLang="zh-TW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12</a:t>
            </a:r>
            <a:r>
              <a:rPr lang="zh-TW" altLang="en-US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台電腦可觀看</a:t>
            </a:r>
            <a:r>
              <a:rPr lang="en-US" altLang="zh-TW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DVD</a:t>
            </a:r>
          </a:p>
          <a:p>
            <a:pPr marL="0">
              <a:spcBef>
                <a:spcPts val="500"/>
              </a:spcBef>
              <a:defRPr/>
            </a:pPr>
            <a:r>
              <a:rPr lang="zh-TW" altLang="en-US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其中</a:t>
            </a:r>
            <a:r>
              <a:rPr lang="en-US" altLang="zh-TW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6</a:t>
            </a:r>
            <a:r>
              <a:rPr lang="zh-TW" altLang="en-US" sz="9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台可支援檢索用途</a:t>
            </a:r>
            <a:endParaRPr lang="en-US" altLang="zh-TW" sz="9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65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討論功課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17032"/>
            <a:ext cx="4607050" cy="306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向下箭號圖說文字 5"/>
          <p:cNvSpPr/>
          <p:nvPr/>
        </p:nvSpPr>
        <p:spPr>
          <a:xfrm>
            <a:off x="4788024" y="1484784"/>
            <a:ext cx="4176464" cy="2304256"/>
          </a:xfrm>
          <a:prstGeom prst="downArrowCallout">
            <a:avLst>
              <a:gd name="adj1" fmla="val 10902"/>
              <a:gd name="adj2" fmla="val 12916"/>
              <a:gd name="adj3" fmla="val 5522"/>
              <a:gd name="adj4" fmla="val 89146"/>
            </a:avLst>
          </a:prstGeom>
          <a:solidFill>
            <a:srgbClr val="92D050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大討論室可容納</a:t>
            </a:r>
            <a:r>
              <a:rPr lang="en-US" altLang="zh-TW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5-12</a:t>
            </a: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人</a:t>
            </a:r>
            <a:endParaRPr lang="en-US" altLang="zh-TW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提供投影螢幕、投影機、白板、無線上網</a:t>
            </a:r>
            <a:endParaRPr lang="en-US" altLang="zh-TW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每次限用</a:t>
            </a:r>
            <a:r>
              <a:rPr lang="en-US" altLang="zh-TW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8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小時</a:t>
            </a:r>
            <a:endParaRPr lang="zh-TW" altLang="en-US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7" name="向上箭號圖說文字 6"/>
          <p:cNvSpPr/>
          <p:nvPr/>
        </p:nvSpPr>
        <p:spPr>
          <a:xfrm>
            <a:off x="107504" y="4437113"/>
            <a:ext cx="4244280" cy="2160240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None/>
            </a:pPr>
            <a:r>
              <a:rPr lang="en-US" altLang="zh-TW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間小討論室各容納</a:t>
            </a:r>
            <a:r>
              <a:rPr lang="en-US" altLang="zh-TW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3-6</a:t>
            </a: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人</a:t>
            </a:r>
            <a:endParaRPr lang="en-US" altLang="zh-TW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提供白板、無線上網</a:t>
            </a:r>
            <a:endParaRPr lang="en-US" altLang="zh-TW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spcBef>
                <a:spcPts val="5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每次限用</a:t>
            </a:r>
            <a:r>
              <a:rPr lang="en-US" altLang="zh-TW" sz="28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28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小時</a:t>
            </a:r>
            <a:endParaRPr lang="zh-TW" altLang="en-US" sz="28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8" name="圖片 7" descr="C:\Users\li\Pictures\2樓新空間\DSC019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4260075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7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資訊檢索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列印</a:t>
            </a:r>
            <a:r>
              <a:rPr lang="en-US" altLang="zh-TW" dirty="0"/>
              <a:t>/</a:t>
            </a:r>
            <a:r>
              <a:rPr lang="zh-TW" altLang="en-US" dirty="0"/>
              <a:t>複印</a:t>
            </a:r>
            <a:r>
              <a:rPr lang="en-US" altLang="zh-TW" dirty="0"/>
              <a:t>/</a:t>
            </a:r>
            <a:r>
              <a:rPr lang="zh-TW" altLang="en-US" dirty="0"/>
              <a:t>掃瞄</a:t>
            </a:r>
            <a:r>
              <a:rPr lang="en-US" altLang="zh-TW" dirty="0"/>
              <a:t>‧</a:t>
            </a:r>
            <a:r>
              <a:rPr lang="zh-TW" altLang="en-US" dirty="0"/>
              <a:t>寫報告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0" descr="_MG_4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31970"/>
            <a:ext cx="3093518" cy="376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圖21-1"/>
          <p:cNvPicPr>
            <a:picLocks noChangeAspect="1" noChangeArrowheads="1"/>
          </p:cNvPicPr>
          <p:nvPr/>
        </p:nvPicPr>
        <p:blipFill>
          <a:blip r:embed="rId3" cstate="print"/>
          <a:srcRect l="14638"/>
          <a:stretch>
            <a:fillRect/>
          </a:stretch>
        </p:blipFill>
        <p:spPr bwMode="auto">
          <a:xfrm>
            <a:off x="5093816" y="3068960"/>
            <a:ext cx="4014688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向上箭號圖說文字 6"/>
          <p:cNvSpPr/>
          <p:nvPr/>
        </p:nvSpPr>
        <p:spPr>
          <a:xfrm>
            <a:off x="207120" y="5086167"/>
            <a:ext cx="4896544" cy="1658483"/>
          </a:xfrm>
          <a:prstGeom prst="upArrowCallout">
            <a:avLst>
              <a:gd name="adj1" fmla="val 12340"/>
              <a:gd name="adj2" fmla="val 16647"/>
              <a:gd name="adj3" fmla="val 8636"/>
              <a:gd name="adj4" fmla="val 83019"/>
            </a:avLst>
          </a:prstGeom>
          <a:solidFill>
            <a:srgbClr val="B9F2FD">
              <a:alpha val="556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一館</a:t>
            </a:r>
            <a:r>
              <a:rPr lang="en-US" altLang="zh-TW" sz="24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2F</a:t>
            </a:r>
            <a:r>
              <a:rPr lang="zh-TW" altLang="en-US" sz="24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資訊檢索區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19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台個人電腦</a:t>
            </a:r>
            <a:endParaRPr lang="en-US" altLang="zh-TW" sz="2400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安裝有文書處理軟體，並提供</a:t>
            </a:r>
            <a:endParaRPr lang="en-US" altLang="zh-TW" sz="2400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>
              <a:buFont typeface="Wingdings" pitchFamily="2" charset="2"/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檢索、複印、列印、掃瞄等服務</a:t>
            </a:r>
          </a:p>
        </p:txBody>
      </p:sp>
      <p:sp>
        <p:nvSpPr>
          <p:cNvPr id="8" name="矩形圖說文字 7"/>
          <p:cNvSpPr/>
          <p:nvPr/>
        </p:nvSpPr>
        <p:spPr>
          <a:xfrm>
            <a:off x="5148064" y="1628800"/>
            <a:ext cx="3564323" cy="1152128"/>
          </a:xfrm>
          <a:prstGeom prst="wedgeRectCallout">
            <a:avLst>
              <a:gd name="adj1" fmla="val -19883"/>
              <a:gd name="adj2" fmla="val 9551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圖書二館</a:t>
            </a:r>
            <a:r>
              <a:rPr lang="en-US" altLang="zh-TW" sz="24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4F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8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台電腦</a:t>
            </a:r>
            <a:endParaRPr lang="en-US" altLang="zh-TW" sz="2400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資訊檢索</a:t>
            </a:r>
            <a:r>
              <a:rPr lang="en-US" altLang="zh-TW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列印</a:t>
            </a:r>
            <a:r>
              <a:rPr lang="en-US" altLang="zh-TW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複印服務</a:t>
            </a:r>
            <a:endParaRPr lang="zh-TW" altLang="en-US" sz="24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07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列印</a:t>
            </a:r>
            <a:r>
              <a:rPr lang="en-US" altLang="zh-TW" dirty="0"/>
              <a:t>‧</a:t>
            </a:r>
            <a:r>
              <a:rPr lang="zh-TW" altLang="en-US" dirty="0"/>
              <a:t>複印</a:t>
            </a:r>
            <a:r>
              <a:rPr lang="en-US" altLang="zh-TW" dirty="0"/>
              <a:t>‧</a:t>
            </a:r>
            <a:r>
              <a:rPr lang="zh-TW" altLang="en-US" dirty="0"/>
              <a:t>掃描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7500" lnSpcReduction="20000"/>
          </a:bodyPr>
          <a:lstStyle/>
          <a:p>
            <a:r>
              <a:rPr lang="zh-TW" altLang="en-US" sz="4000" b="1" dirty="0"/>
              <a:t>採</a:t>
            </a:r>
            <a:r>
              <a:rPr lang="zh-TW" altLang="en-US" sz="4000" b="1" dirty="0">
                <a:solidFill>
                  <a:srgbClr val="006600"/>
                </a:solidFill>
              </a:rPr>
              <a:t>悠遊卡扣款</a:t>
            </a:r>
            <a:r>
              <a:rPr lang="zh-TW" altLang="en-US" sz="4000" b="1" dirty="0"/>
              <a:t>方式提供自助式影</a:t>
            </a:r>
            <a:r>
              <a:rPr lang="en-US" altLang="zh-TW" sz="4000" b="1" dirty="0"/>
              <a:t>/</a:t>
            </a:r>
            <a:r>
              <a:rPr lang="zh-TW" altLang="en-US" sz="4000" b="1" dirty="0"/>
              <a:t>列印服務。</a:t>
            </a:r>
          </a:p>
          <a:p>
            <a:r>
              <a:rPr lang="zh-TW" altLang="en-US" dirty="0"/>
              <a:t>影</a:t>
            </a:r>
            <a:r>
              <a:rPr lang="en-US" altLang="zh-TW" dirty="0"/>
              <a:t>/</a:t>
            </a:r>
            <a:r>
              <a:rPr lang="zh-TW" altLang="en-US" dirty="0"/>
              <a:t>列印計費：</a:t>
            </a:r>
          </a:p>
          <a:p>
            <a:pPr lvl="1"/>
            <a:r>
              <a:rPr lang="zh-TW" altLang="en-US" dirty="0"/>
              <a:t>黑白：</a:t>
            </a:r>
            <a:r>
              <a:rPr lang="en-US" altLang="zh-TW" dirty="0"/>
              <a:t>A4/B4</a:t>
            </a:r>
            <a:r>
              <a:rPr lang="zh-TW" altLang="en-US" dirty="0"/>
              <a:t>每張扣款新臺幣</a:t>
            </a:r>
            <a:r>
              <a:rPr lang="en-US" altLang="zh-TW" dirty="0"/>
              <a:t>1</a:t>
            </a:r>
            <a:r>
              <a:rPr lang="zh-TW" altLang="en-US" dirty="0"/>
              <a:t>元、</a:t>
            </a:r>
            <a:r>
              <a:rPr lang="en-US" altLang="zh-TW" dirty="0"/>
              <a:t>A3</a:t>
            </a:r>
            <a:r>
              <a:rPr lang="zh-TW" altLang="en-US" dirty="0"/>
              <a:t>每張</a:t>
            </a:r>
            <a:r>
              <a:rPr lang="en-US" altLang="zh-TW" dirty="0"/>
              <a:t>2</a:t>
            </a:r>
            <a:r>
              <a:rPr lang="zh-TW" altLang="en-US" dirty="0"/>
              <a:t>元；</a:t>
            </a:r>
          </a:p>
          <a:p>
            <a:pPr lvl="1"/>
            <a:r>
              <a:rPr lang="zh-TW" altLang="en-US" dirty="0"/>
              <a:t>彩色：</a:t>
            </a:r>
            <a:r>
              <a:rPr lang="en-US" altLang="zh-TW" dirty="0"/>
              <a:t>A4</a:t>
            </a:r>
            <a:r>
              <a:rPr lang="zh-TW" altLang="en-US" dirty="0"/>
              <a:t>每張</a:t>
            </a:r>
            <a:r>
              <a:rPr lang="en-US" altLang="zh-TW" dirty="0"/>
              <a:t>5</a:t>
            </a:r>
            <a:r>
              <a:rPr lang="zh-TW" altLang="en-US" dirty="0"/>
              <a:t>元、 </a:t>
            </a:r>
            <a:r>
              <a:rPr lang="en-US" altLang="zh-TW" dirty="0"/>
              <a:t>A3/B4</a:t>
            </a:r>
            <a:r>
              <a:rPr lang="zh-TW" altLang="en-US" dirty="0"/>
              <a:t>每張</a:t>
            </a:r>
            <a:r>
              <a:rPr lang="en-US" altLang="zh-TW" dirty="0"/>
              <a:t>10</a:t>
            </a:r>
            <a:r>
              <a:rPr lang="zh-TW" altLang="en-US" dirty="0"/>
              <a:t>元</a:t>
            </a:r>
            <a:r>
              <a:rPr lang="en-US" altLang="zh-TW" dirty="0"/>
              <a:t>(</a:t>
            </a:r>
            <a:r>
              <a:rPr lang="zh-TW" altLang="en-US" dirty="0"/>
              <a:t>限圖書一館</a:t>
            </a:r>
            <a:r>
              <a:rPr lang="en-US" altLang="zh-TW" dirty="0"/>
              <a:t>2</a:t>
            </a:r>
            <a:r>
              <a:rPr lang="zh-TW" altLang="en-US" dirty="0"/>
              <a:t>樓</a:t>
            </a:r>
            <a:r>
              <a:rPr lang="en-US" altLang="zh-TW" dirty="0"/>
              <a:t>1</a:t>
            </a:r>
            <a:r>
              <a:rPr lang="zh-TW" altLang="en-US" dirty="0"/>
              <a:t>號機</a:t>
            </a:r>
            <a:r>
              <a:rPr lang="en-US" altLang="zh-TW" dirty="0"/>
              <a:t>)</a:t>
            </a:r>
          </a:p>
          <a:p>
            <a:pPr lvl="1"/>
            <a:r>
              <a:rPr lang="zh-TW" altLang="en-US" dirty="0"/>
              <a:t>放大縮小不另加費用；影</a:t>
            </a:r>
            <a:r>
              <a:rPr lang="en-US" altLang="zh-TW" dirty="0"/>
              <a:t>/</a:t>
            </a:r>
            <a:r>
              <a:rPr lang="zh-TW" altLang="en-US" dirty="0"/>
              <a:t>列印中途卡紙不扣款。</a:t>
            </a:r>
          </a:p>
          <a:p>
            <a:r>
              <a:rPr lang="zh-TW" altLang="en-US" dirty="0"/>
              <a:t>影</a:t>
            </a:r>
            <a:r>
              <a:rPr lang="en-US" altLang="zh-TW" dirty="0"/>
              <a:t>/</a:t>
            </a:r>
            <a:r>
              <a:rPr lang="zh-TW" altLang="en-US" dirty="0"/>
              <a:t>列印地點：</a:t>
            </a:r>
          </a:p>
          <a:p>
            <a:pPr lvl="1"/>
            <a:r>
              <a:rPr lang="zh-TW" altLang="en-US" dirty="0"/>
              <a:t>影印：圖書一館、圖書二館。</a:t>
            </a:r>
          </a:p>
          <a:p>
            <a:pPr lvl="1"/>
            <a:r>
              <a:rPr lang="zh-TW" altLang="en-US" dirty="0"/>
              <a:t>電腦列印</a:t>
            </a:r>
            <a:r>
              <a:rPr lang="en-US" altLang="zh-TW" dirty="0"/>
              <a:t>(</a:t>
            </a:r>
            <a:r>
              <a:rPr lang="zh-TW" altLang="en-US" dirty="0"/>
              <a:t>可影印</a:t>
            </a:r>
            <a:r>
              <a:rPr lang="en-US" altLang="zh-TW" dirty="0"/>
              <a:t>)</a:t>
            </a:r>
            <a:r>
              <a:rPr lang="zh-TW" altLang="en-US" dirty="0"/>
              <a:t>：圖書一館</a:t>
            </a:r>
            <a:r>
              <a:rPr lang="en-US" altLang="zh-TW" dirty="0"/>
              <a:t>2</a:t>
            </a:r>
            <a:r>
              <a:rPr lang="zh-TW" altLang="en-US" dirty="0"/>
              <a:t>樓、圖書二館</a:t>
            </a:r>
            <a:r>
              <a:rPr lang="en-US" altLang="zh-TW" dirty="0"/>
              <a:t>4</a:t>
            </a:r>
            <a:r>
              <a:rPr lang="zh-TW" altLang="en-US" dirty="0"/>
              <a:t>樓。 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請遵守著作權法及相關法令規定，非法影</a:t>
            </a:r>
            <a:r>
              <a:rPr lang="en-US" altLang="zh-TW" dirty="0">
                <a:solidFill>
                  <a:srgbClr val="FF0000"/>
                </a:solidFill>
              </a:rPr>
              <a:t>/</a:t>
            </a:r>
            <a:r>
              <a:rPr lang="zh-TW" altLang="en-US" dirty="0">
                <a:solidFill>
                  <a:srgbClr val="FF0000"/>
                </a:solidFill>
              </a:rPr>
              <a:t>列印者，須自負法律責任。</a:t>
            </a:r>
          </a:p>
          <a:p>
            <a:r>
              <a:rPr lang="zh-TW" altLang="en-US" dirty="0"/>
              <a:t>掃描：</a:t>
            </a:r>
          </a:p>
          <a:p>
            <a:pPr lvl="1"/>
            <a:r>
              <a:rPr lang="zh-TW" altLang="en-US" dirty="0" smtClean="0"/>
              <a:t>圖書</a:t>
            </a:r>
            <a:r>
              <a:rPr lang="zh-TW" altLang="en-US" dirty="0"/>
              <a:t>一館</a:t>
            </a:r>
            <a:r>
              <a:rPr lang="en-US" altLang="zh-TW" dirty="0"/>
              <a:t>2</a:t>
            </a:r>
            <a:r>
              <a:rPr lang="zh-TW" altLang="en-US" dirty="0"/>
              <a:t>樓資訊檢索服務區提供免費掃描服務。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99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圖書介購</a:t>
            </a:r>
            <a:r>
              <a:rPr lang="en-US" altLang="zh-TW" dirty="0"/>
              <a:t>–</a:t>
            </a:r>
            <a:r>
              <a:rPr lang="zh-TW" altLang="en-US" dirty="0"/>
              <a:t>教學研究優先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4788520" y="1988840"/>
            <a:ext cx="3455888" cy="3898735"/>
            <a:chOff x="4788520" y="1988840"/>
            <a:chExt cx="3455888" cy="389873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085" y="1988840"/>
              <a:ext cx="3398323" cy="3898735"/>
            </a:xfrm>
            <a:prstGeom prst="rect">
              <a:avLst/>
            </a:prstGeom>
          </p:spPr>
        </p:pic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788520" y="4005064"/>
              <a:ext cx="1079624" cy="43204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7" name="書卷 (水平) 6"/>
          <p:cNvSpPr/>
          <p:nvPr/>
        </p:nvSpPr>
        <p:spPr>
          <a:xfrm>
            <a:off x="601216" y="2276872"/>
            <a:ext cx="4114800" cy="3612964"/>
          </a:xfrm>
          <a:prstGeom prst="horizontalScroll">
            <a:avLst/>
          </a:prstGeom>
          <a:solidFill>
            <a:srgbClr val="FFFFC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3038" indent="-173038"/>
            <a:r>
              <a:rPr lang="zh-TW" altLang="en-US" sz="3600" b="1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有一本書很</a:t>
            </a:r>
            <a:r>
              <a:rPr lang="zh-TW" altLang="en-US" sz="36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不錯</a:t>
            </a:r>
            <a:endParaRPr lang="en-US" altLang="zh-TW" sz="3600" b="1" dirty="0" smtClean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3038" indent="-173038"/>
            <a:r>
              <a:rPr lang="zh-TW" altLang="en-US" sz="3600" b="1" dirty="0" smtClean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圖書館沒有</a:t>
            </a:r>
            <a:endParaRPr lang="en-US" altLang="zh-TW" sz="3600" b="1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3038" indent="-173038"/>
            <a:r>
              <a:rPr lang="zh-TW" altLang="en-US" sz="3600" b="1" dirty="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可以推薦購買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45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圖書館座落於濱海校區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484784"/>
            <a:ext cx="6840760" cy="513057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9404"/>
            <a:ext cx="7017451" cy="52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</a:t>
            </a:r>
            <a:r>
              <a:rPr lang="zh-TW" altLang="en-US" dirty="0"/>
              <a:t>指定參考書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069160"/>
          </a:xfrm>
        </p:spPr>
        <p:txBody>
          <a:bodyPr/>
          <a:lstStyle/>
          <a:p>
            <a:pPr marL="173038" indent="-173038"/>
            <a:endParaRPr lang="zh-TW" altLang="en-US" dirty="0"/>
          </a:p>
        </p:txBody>
      </p:sp>
      <p:pic>
        <p:nvPicPr>
          <p:cNvPr id="4" name="Picture 1" descr="C:\Users\li\Pictures\course reserve_20110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01667"/>
            <a:ext cx="4025770" cy="5367693"/>
          </a:xfrm>
          <a:prstGeom prst="rect">
            <a:avLst/>
          </a:prstGeom>
          <a:noFill/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716016" y="2869389"/>
            <a:ext cx="3923928" cy="2232248"/>
          </a:xfrm>
          <a:prstGeom prst="wedgeEllipseCallout">
            <a:avLst>
              <a:gd name="adj1" fmla="val -62823"/>
              <a:gd name="adj2" fmla="val -82075"/>
            </a:avLst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/>
          <a:lstStyle/>
          <a:p>
            <a:pPr marL="173038" indent="-173038"/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課堂上老師會用到的教材</a:t>
            </a:r>
            <a:endParaRPr lang="en-US" altLang="zh-TW" sz="2400" b="1" dirty="0" smtClean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3038" indent="-173038"/>
            <a:r>
              <a:rPr lang="zh-TW" altLang="en-US" sz="2400" b="1" dirty="0" smtClean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教師指定參考書</a:t>
            </a:r>
            <a:endParaRPr lang="en-US" altLang="zh-TW" sz="2400" b="1" dirty="0" smtClean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73038" indent="-173038"/>
            <a:r>
              <a:rPr lang="zh-TW" altLang="en-US" sz="2400" b="1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可以到圖書館借閱</a:t>
            </a:r>
            <a:endParaRPr lang="zh-TW" altLang="en-US" sz="24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70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/>
              <a:t>推廣</a:t>
            </a:r>
            <a:r>
              <a:rPr lang="zh-TW" altLang="en-US" sz="3600" dirty="0" smtClean="0"/>
              <a:t>活動</a:t>
            </a:r>
            <a:r>
              <a:rPr lang="en-US" altLang="zh-TW" dirty="0" smtClean="0"/>
              <a:t>–</a:t>
            </a:r>
            <a:r>
              <a:rPr lang="zh-TW" altLang="en-US" dirty="0" smtClean="0">
                <a:solidFill>
                  <a:srgbClr val="7030A0"/>
                </a:solidFill>
              </a:rPr>
              <a:t>主題</a:t>
            </a:r>
            <a:r>
              <a:rPr lang="zh-TW" altLang="en-US" dirty="0">
                <a:solidFill>
                  <a:srgbClr val="7030A0"/>
                </a:solidFill>
              </a:rPr>
              <a:t>書展</a:t>
            </a:r>
            <a:r>
              <a:rPr lang="zh-TW" altLang="en-US" dirty="0"/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2" descr="新鮮人主題展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56387"/>
            <a:ext cx="3528392" cy="506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 descr="DSC015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8217" y="1437693"/>
            <a:ext cx="3096344" cy="407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經典書展海報o-0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874" y="3356992"/>
            <a:ext cx="2483768" cy="337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4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推廣</a:t>
            </a:r>
            <a:r>
              <a:rPr lang="zh-TW" altLang="en-US" sz="3600" dirty="0" smtClean="0"/>
              <a:t>活動</a:t>
            </a:r>
            <a:r>
              <a:rPr lang="en-US" altLang="zh-TW" dirty="0" smtClean="0"/>
              <a:t>-</a:t>
            </a:r>
            <a:r>
              <a:rPr lang="zh-TW" altLang="en-US" dirty="0" smtClean="0">
                <a:solidFill>
                  <a:srgbClr val="7030A0"/>
                </a:solidFill>
              </a:rPr>
              <a:t>演講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1001017演講海報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232248"/>
            <a:ext cx="338437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\\stage\public\picture\公務活動照(含參訪演講)\20111017海的顏色演講\DSC01303.JPG"/>
          <p:cNvPicPr/>
          <p:nvPr/>
        </p:nvPicPr>
        <p:blipFill>
          <a:blip r:embed="rId3" cstate="print">
            <a:lum bright="26000"/>
          </a:blip>
          <a:srcRect b="30435"/>
          <a:stretch>
            <a:fillRect/>
          </a:stretch>
        </p:blipFill>
        <p:spPr bwMode="auto">
          <a:xfrm>
            <a:off x="467544" y="1512168"/>
            <a:ext cx="20882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1000915智慧財產海報o-0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5976" y="1440160"/>
            <a:ext cx="3456384" cy="4941168"/>
          </a:xfrm>
          <a:prstGeom prst="rect">
            <a:avLst/>
          </a:prstGeom>
        </p:spPr>
      </p:pic>
      <p:pic>
        <p:nvPicPr>
          <p:cNvPr id="7" name="圖片 6" descr="20110915智財演講_DSC012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968552"/>
            <a:ext cx="2195736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12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7" descr="DSC005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67625"/>
            <a:ext cx="2808312" cy="2111358"/>
          </a:xfrm>
          <a:prstGeom prst="rect">
            <a:avLst/>
          </a:prstGeom>
          <a:noFill/>
        </p:spPr>
      </p:pic>
      <p:pic>
        <p:nvPicPr>
          <p:cNvPr id="6" name="圖片 4" descr="DSC01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420" y="1736789"/>
            <a:ext cx="3059972" cy="2046943"/>
          </a:xfrm>
          <a:prstGeom prst="rect">
            <a:avLst/>
          </a:prstGeom>
          <a:noFill/>
        </p:spPr>
      </p:pic>
      <p:pic>
        <p:nvPicPr>
          <p:cNvPr id="7" name="圖片 5" descr="DSC012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9644" y="4365104"/>
            <a:ext cx="2880320" cy="2160240"/>
          </a:xfrm>
          <a:prstGeom prst="rect">
            <a:avLst/>
          </a:prstGeom>
          <a:noFill/>
        </p:spPr>
      </p:pic>
      <p:pic>
        <p:nvPicPr>
          <p:cNvPr id="8" name="圖片 6" descr="DSC013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4061" y="4365104"/>
            <a:ext cx="2904323" cy="2178242"/>
          </a:xfrm>
          <a:prstGeom prst="rect">
            <a:avLst/>
          </a:prstGeom>
          <a:noFill/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00252"/>
              </p:ext>
            </p:extLst>
          </p:nvPr>
        </p:nvGraphicFramePr>
        <p:xfrm>
          <a:off x="755576" y="1268760"/>
          <a:ext cx="7632848" cy="5328592"/>
        </p:xfrm>
        <a:graphic>
          <a:graphicData uri="http://schemas.openxmlformats.org/drawingml/2006/table">
            <a:tbl>
              <a:tblPr/>
              <a:tblGrid>
                <a:gridCol w="3492388"/>
                <a:gridCol w="4140460"/>
              </a:tblGrid>
              <a:tr h="26282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4F81BD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 smtClean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1000214</a:t>
                      </a:r>
                      <a:r>
                        <a:rPr lang="zh-TW" sz="1800" b="0" kern="100" dirty="0" smtClean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機械系</a:t>
                      </a:r>
                      <a:r>
                        <a:rPr lang="en-US" sz="1800" b="0" kern="100" dirty="0" smtClean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IEL</a:t>
                      </a:r>
                      <a:r>
                        <a:rPr lang="zh-TW" sz="1800" b="0" kern="100" dirty="0" smtClean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資料庫說明會</a:t>
                      </a:r>
                      <a:endParaRPr lang="zh-TW" sz="1800" b="0" kern="100" dirty="0">
                        <a:solidFill>
                          <a:srgbClr val="006600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/>
                      </a:endParaRPr>
                    </a:p>
                  </a:txBody>
                  <a:tcPr marL="68366" marR="68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83820" algn="ctr"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4F81BD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indent="-8382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1000905 Library Orientation</a:t>
                      </a:r>
                      <a:endParaRPr lang="zh-TW" sz="1800" b="0" kern="100" dirty="0">
                        <a:solidFill>
                          <a:srgbClr val="006600"/>
                        </a:solidFill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/>
                      </a:endParaRPr>
                    </a:p>
                  </a:txBody>
                  <a:tcPr marL="68366" marR="68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3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4F81BD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1001003</a:t>
                      </a:r>
                      <a:r>
                        <a:rPr lang="zh-TW" sz="1800" b="0" kern="100" dirty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航管系圖書資源利用說明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會</a:t>
                      </a:r>
                    </a:p>
                  </a:txBody>
                  <a:tcPr marL="68366" marR="68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35" algn="ctr"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4F81BD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  <a:p>
                      <a:pPr marL="0" indent="63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1001115</a:t>
                      </a:r>
                      <a:r>
                        <a:rPr lang="zh-TW" sz="1800" kern="100" dirty="0">
                          <a:solidFill>
                            <a:srgbClr val="006600"/>
                          </a:solidFill>
                          <a:latin typeface="華康中圓體" panose="020F0509000000000000" pitchFamily="49" charset="-120"/>
                          <a:ea typeface="華康中圓體" panose="020F0509000000000000" pitchFamily="49" charset="-120"/>
                          <a:cs typeface="Times New Roman"/>
                        </a:rPr>
                        <a:t>館際合作與文獻傳遞服務說明會</a:t>
                      </a:r>
                    </a:p>
                  </a:txBody>
                  <a:tcPr marL="68366" marR="68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/>
              <a:t>推廣活動</a:t>
            </a:r>
            <a:r>
              <a:rPr lang="en-US" altLang="zh-TW" dirty="0"/>
              <a:t>-</a:t>
            </a:r>
            <a:r>
              <a:rPr lang="zh-TW" altLang="en-US" dirty="0" smtClean="0">
                <a:solidFill>
                  <a:srgbClr val="7030A0"/>
                </a:solidFill>
              </a:rPr>
              <a:t>圖書館資源說明會</a:t>
            </a:r>
            <a:endParaRPr lang="zh-TW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/>
              <a:t>推廣活動</a:t>
            </a:r>
            <a:r>
              <a:rPr lang="en-US" altLang="zh-TW" dirty="0"/>
              <a:t>–</a:t>
            </a:r>
            <a:r>
              <a:rPr lang="zh-TW" altLang="en-US" dirty="0" smtClean="0">
                <a:solidFill>
                  <a:srgbClr val="7030A0"/>
                </a:solidFill>
              </a:rPr>
              <a:t>有獎徵答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500" r="24783" b="15889"/>
          <a:stretch/>
        </p:blipFill>
        <p:spPr bwMode="auto">
          <a:xfrm>
            <a:off x="1043608" y="1456879"/>
            <a:ext cx="6906841" cy="521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 dirty="0"/>
              <a:t>藝文展示空間</a:t>
            </a:r>
            <a:r>
              <a:rPr lang="en-US" altLang="zh-TW" sz="3800" dirty="0"/>
              <a:t>—</a:t>
            </a:r>
            <a:r>
              <a:rPr lang="zh-TW" altLang="en-US" sz="3800" dirty="0"/>
              <a:t>雕</a:t>
            </a:r>
            <a:r>
              <a:rPr lang="zh-TW" altLang="zh-TW" sz="3800" dirty="0"/>
              <a:t>塑</a:t>
            </a:r>
            <a:r>
              <a:rPr lang="zh-TW" altLang="en-US" sz="3800" dirty="0"/>
              <a:t>、攝影、書畫展</a:t>
            </a: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395536" y="1484784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王以亮新存在主義─旋之樂章</a:t>
            </a:r>
            <a:endParaRPr lang="zh-TW" altLang="en-US" sz="2400" b="1" kern="100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  <a:cs typeface="Times New Roman"/>
            </a:endParaRPr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5580112" y="2564904"/>
            <a:ext cx="2880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0066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國際版畫巡迴展</a:t>
            </a:r>
            <a:endParaRPr lang="zh-TW" altLang="en-US" sz="2400" b="1" dirty="0">
              <a:solidFill>
                <a:srgbClr val="0066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212976"/>
            <a:ext cx="442849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" y="2049402"/>
            <a:ext cx="4396722" cy="293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4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愛心傘借用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85" y="3500810"/>
            <a:ext cx="2474451" cy="3096542"/>
          </a:xfr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1403648" y="1124744"/>
            <a:ext cx="7219528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TW" altLang="en-US" sz="48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1pPr>
          </a:lstStyle>
          <a:p>
            <a:r>
              <a:rPr lang="zh-TW" altLang="en-US" dirty="0" smtClean="0"/>
              <a:t>      </a:t>
            </a:r>
            <a:r>
              <a:rPr lang="zh-TW" altLang="en-US" dirty="0" smtClean="0">
                <a:solidFill>
                  <a:srgbClr val="FF0000"/>
                </a:solidFill>
              </a:rPr>
              <a:t>下雨沒帶傘怎麼辦</a:t>
            </a:r>
            <a:r>
              <a:rPr lang="en-US" altLang="zh-TW" dirty="0" smtClean="0">
                <a:solidFill>
                  <a:srgbClr val="FF0000"/>
                </a:solidFill>
              </a:rPr>
              <a:t>?</a:t>
            </a:r>
            <a:endParaRPr lang="zh-TW" altLang="en-US" dirty="0" smtClean="0">
              <a:solidFill>
                <a:srgbClr val="FF0000"/>
              </a:solidFill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2700213" y="2780630"/>
            <a:ext cx="6264275" cy="316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</a:rPr>
              <a:t>不必擔心，圖書館提供</a:t>
            </a:r>
            <a:r>
              <a:rPr lang="zh-TW" altLang="en-US" b="1" dirty="0" smtClean="0">
                <a:solidFill>
                  <a:srgbClr val="0033CC"/>
                </a:solidFill>
              </a:rPr>
              <a:t>雨傘 </a:t>
            </a:r>
            <a:endParaRPr lang="en-US" altLang="zh-TW" b="1" dirty="0" smtClean="0">
              <a:solidFill>
                <a:srgbClr val="0033CC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</a:rPr>
              <a:t>              </a:t>
            </a:r>
            <a:r>
              <a:rPr lang="zh-TW" altLang="en-US" sz="4000" b="1" dirty="0" smtClean="0">
                <a:solidFill>
                  <a:srgbClr val="FC8624"/>
                </a:solidFill>
              </a:rPr>
              <a:t>借用服務！</a:t>
            </a:r>
            <a:endParaRPr lang="en-US" altLang="zh-TW" sz="4000" b="1" dirty="0" smtClean="0">
              <a:solidFill>
                <a:srgbClr val="FC8624"/>
              </a:solidFill>
            </a:endParaRPr>
          </a:p>
          <a:p>
            <a:pPr>
              <a:buFont typeface="Arial" pitchFamily="34" charset="0"/>
              <a:buNone/>
              <a:defRPr/>
            </a:pPr>
            <a:r>
              <a:rPr lang="zh-TW" altLang="en-US" b="1" dirty="0" smtClean="0">
                <a:solidFill>
                  <a:srgbClr val="FC8624"/>
                </a:solidFill>
              </a:rPr>
              <a:t>             </a:t>
            </a:r>
            <a:r>
              <a:rPr lang="zh-TW" altLang="en-US" b="1" dirty="0" smtClean="0">
                <a:solidFill>
                  <a:schemeClr val="bg2">
                    <a:lumMod val="25000"/>
                  </a:schemeClr>
                </a:solidFill>
              </a:rPr>
              <a:t>請洽借還書服務臺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3" descr="C:\Users\EBOX\AppData\Local\Microsoft\Windows\Temporary Internet Files\Low\Content.IE5\3T531DZV\MC90043254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868440"/>
            <a:ext cx="16827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88" y="1450396"/>
            <a:ext cx="1844310" cy="153692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7" y="3429000"/>
            <a:ext cx="1844310" cy="15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具有特色的圖書館一隅</a:t>
            </a:r>
          </a:p>
        </p:txBody>
      </p:sp>
      <p:pic>
        <p:nvPicPr>
          <p:cNvPr id="1026" name="Picture 2" descr="C:\Users\shangtzu\Desktop\lib\IMG_2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662473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56281"/>
            <a:ext cx="6826705" cy="512002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939902" cy="52532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9" y="1556792"/>
            <a:ext cx="3921900" cy="52292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1520788"/>
            <a:ext cx="7020272" cy="52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問題</a:t>
            </a:r>
            <a:r>
              <a:rPr lang="zh-TW" altLang="en-US" dirty="0" smtClean="0"/>
              <a:t>諮詢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20040" indent="-320040">
              <a:defRPr/>
            </a:pPr>
            <a:r>
              <a:rPr lang="zh-TW" altLang="en-US" sz="3900" b="1" dirty="0">
                <a:solidFill>
                  <a:srgbClr val="006600"/>
                </a:solidFill>
              </a:rPr>
              <a:t>臨櫃服務</a:t>
            </a:r>
            <a:endParaRPr lang="en-US" altLang="zh-TW" sz="3900" b="1" dirty="0">
              <a:solidFill>
                <a:srgbClr val="006600"/>
              </a:solidFill>
            </a:endParaRPr>
          </a:p>
          <a:p>
            <a:pPr marL="320040" indent="-320040">
              <a:defRPr/>
            </a:pPr>
            <a:r>
              <a:rPr lang="zh-TW" altLang="en-US" sz="3100" b="1" dirty="0"/>
              <a:t>圖書一館</a:t>
            </a:r>
            <a:r>
              <a:rPr lang="en-US" altLang="zh-TW" sz="3100" b="1" dirty="0"/>
              <a:t>2</a:t>
            </a:r>
            <a:r>
              <a:rPr lang="zh-TW" altLang="en-US" sz="3100" b="1" dirty="0"/>
              <a:t>樓聯合服務台</a:t>
            </a:r>
            <a:endParaRPr lang="en-US" altLang="zh-TW" sz="3100" b="1" dirty="0"/>
          </a:p>
          <a:p>
            <a:pPr marL="320040" indent="-320040">
              <a:defRPr/>
            </a:pPr>
            <a:endParaRPr lang="en-US" altLang="zh-TW" sz="3800" b="1" dirty="0"/>
          </a:p>
          <a:p>
            <a:pPr marL="320040" indent="-320040">
              <a:defRPr/>
            </a:pPr>
            <a:r>
              <a:rPr lang="en-US" altLang="zh-TW" sz="4000" dirty="0">
                <a:solidFill>
                  <a:srgbClr val="006600"/>
                </a:solidFill>
                <a:cs typeface="Times New Roman" pitchFamily="18" charset="0"/>
                <a:sym typeface="Wingdings" pitchFamily="2" charset="2"/>
              </a:rPr>
              <a:t></a:t>
            </a:r>
            <a:r>
              <a:rPr lang="zh-TW" altLang="en-US" sz="3900" b="1" dirty="0">
                <a:solidFill>
                  <a:srgbClr val="006600"/>
                </a:solidFill>
              </a:rPr>
              <a:t>電話諮詢</a:t>
            </a:r>
            <a:endParaRPr lang="en-US" altLang="zh-TW" sz="3900" b="1" dirty="0">
              <a:solidFill>
                <a:srgbClr val="006600"/>
              </a:solidFill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zh-TW" altLang="en-US" b="1" dirty="0"/>
              <a:t>借還書問題→分機</a:t>
            </a:r>
            <a:r>
              <a:rPr lang="en-US" altLang="zh-TW" b="1" dirty="0">
                <a:latin typeface="Calibri" panose="020F0502020204030204" pitchFamily="34" charset="0"/>
              </a:rPr>
              <a:t>1187,1188</a:t>
            </a:r>
            <a:r>
              <a:rPr lang="zh-TW" altLang="en-US" b="1" dirty="0"/>
              <a:t>閱覽組</a:t>
            </a:r>
            <a:endParaRPr lang="en-US" altLang="zh-TW" b="1" dirty="0"/>
          </a:p>
          <a:p>
            <a:pPr marL="320040" indent="-320040">
              <a:buFont typeface="Wingdings"/>
              <a:buChar char=""/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資料查詢問題→分機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</a:rPr>
              <a:t>2125,2114</a:t>
            </a:r>
            <a:r>
              <a:rPr lang="zh-TW" altLang="en-US" b="1" dirty="0">
                <a:solidFill>
                  <a:srgbClr val="FF0000"/>
                </a:solidFill>
              </a:rPr>
              <a:t>參考組</a:t>
            </a:r>
            <a:endParaRPr lang="en-US" altLang="zh-TW" b="1" dirty="0">
              <a:solidFill>
                <a:srgbClr val="FF0000"/>
              </a:solidFill>
            </a:endParaRPr>
          </a:p>
          <a:p>
            <a:pPr marL="320040" indent="-320040">
              <a:defRPr/>
            </a:pPr>
            <a:r>
              <a:rPr lang="zh-TW" altLang="en-US" b="1" dirty="0">
                <a:solidFill>
                  <a:srgbClr val="FF0000"/>
                </a:solidFill>
              </a:rPr>
              <a:t> </a:t>
            </a:r>
            <a:r>
              <a:rPr lang="zh-TW" altLang="en-US" b="1" dirty="0" smtClean="0">
                <a:solidFill>
                  <a:srgbClr val="FF0000"/>
                </a:solidFill>
              </a:rPr>
              <a:t>             洽詢</a:t>
            </a:r>
            <a:r>
              <a:rPr lang="zh-TW" altLang="en-US" b="1" dirty="0">
                <a:solidFill>
                  <a:srgbClr val="FF0000"/>
                </a:solidFill>
              </a:rPr>
              <a:t>時間：週一至五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</a:rPr>
              <a:t>8:30</a:t>
            </a:r>
            <a:r>
              <a:rPr lang="zh-TW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～</a:t>
            </a:r>
            <a:r>
              <a:rPr lang="en-US" altLang="zh-TW" b="1" dirty="0">
                <a:solidFill>
                  <a:srgbClr val="FF0000"/>
                </a:solidFill>
                <a:latin typeface="Calibri" panose="020F0502020204030204" pitchFamily="34" charset="0"/>
              </a:rPr>
              <a:t>16:50</a:t>
            </a:r>
          </a:p>
          <a:p>
            <a:pPr marL="320040" indent="-320040">
              <a:defRPr/>
            </a:pPr>
            <a:endParaRPr lang="en-US" altLang="zh-TW" b="1" dirty="0"/>
          </a:p>
          <a:p>
            <a:pPr marL="320040" indent="-320040">
              <a:defRPr/>
            </a:pPr>
            <a:r>
              <a:rPr lang="en-US" altLang="zh-TW" sz="4000" dirty="0">
                <a:solidFill>
                  <a:srgbClr val="006600"/>
                </a:solidFill>
                <a:cs typeface="Times New Roman" pitchFamily="18" charset="0"/>
                <a:sym typeface="Wingdings" pitchFamily="2" charset="2"/>
              </a:rPr>
              <a:t> </a:t>
            </a:r>
            <a:r>
              <a:rPr lang="en-US" altLang="zh-TW" sz="3800" b="1" dirty="0">
                <a:solidFill>
                  <a:srgbClr val="006600"/>
                </a:solidFill>
              </a:rPr>
              <a:t>E-MAIL</a:t>
            </a:r>
            <a:r>
              <a:rPr lang="zh-TW" altLang="en-US" sz="3800" b="1" dirty="0">
                <a:solidFill>
                  <a:srgbClr val="006600"/>
                </a:solidFill>
              </a:rPr>
              <a:t>聯絡</a:t>
            </a:r>
            <a:endParaRPr lang="en-US" altLang="zh-TW" sz="3800" b="1" dirty="0">
              <a:solidFill>
                <a:srgbClr val="006600"/>
              </a:solidFill>
            </a:endParaRPr>
          </a:p>
          <a:p>
            <a:pPr marL="320040" indent="-320040">
              <a:buFont typeface="Wingdings"/>
              <a:buChar char=""/>
              <a:defRPr/>
            </a:pPr>
            <a:r>
              <a:rPr lang="zh-TW" altLang="en-US" b="1" dirty="0"/>
              <a:t>圖書藝文服務</a:t>
            </a:r>
            <a:r>
              <a:rPr lang="en-US" altLang="zh-TW" b="1" dirty="0"/>
              <a:t> </a:t>
            </a:r>
            <a:r>
              <a:rPr lang="en-US" altLang="zh-TW" b="1" dirty="0">
                <a:solidFill>
                  <a:srgbClr val="2D11FB"/>
                </a:solidFill>
                <a:latin typeface="Calibri" panose="020F0502020204030204" pitchFamily="34" charset="0"/>
              </a:rPr>
              <a:t>lit@mail.ntou.edu.tw</a:t>
            </a:r>
            <a:r>
              <a:rPr lang="zh-TW" altLang="en-US" b="1" dirty="0"/>
              <a:t>　</a:t>
            </a:r>
            <a:endParaRPr lang="en-US" altLang="zh-TW" b="1" dirty="0"/>
          </a:p>
          <a:p>
            <a:pPr marL="320040" indent="-320040">
              <a:buFont typeface="Wingdings"/>
              <a:buChar char=""/>
              <a:defRPr/>
            </a:pPr>
            <a:r>
              <a:rPr lang="zh-TW" altLang="en-US" b="1" dirty="0"/>
              <a:t>網路服務</a:t>
            </a:r>
            <a:r>
              <a:rPr lang="en-US" altLang="zh-TW" b="1" dirty="0"/>
              <a:t> </a:t>
            </a:r>
            <a:r>
              <a:rPr lang="en-US" altLang="zh-TW" b="1" dirty="0">
                <a:solidFill>
                  <a:srgbClr val="2D11FB"/>
                </a:solidFill>
                <a:latin typeface="Calibri" panose="020F0502020204030204" pitchFamily="34" charset="0"/>
              </a:rPr>
              <a:t>staff@mail.ntou.edu.tw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zh-TW" altLang="en-US" b="1" dirty="0"/>
              <a:t>詳見</a:t>
            </a: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圖資處網頁／組織架構</a:t>
            </a:r>
          </a:p>
          <a:p>
            <a:endParaRPr lang="zh-TW" altLang="en-US" dirty="0"/>
          </a:p>
        </p:txBody>
      </p:sp>
      <p:pic>
        <p:nvPicPr>
          <p:cNvPr id="4" name="圖片 11" descr="_MG_4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7638"/>
            <a:ext cx="3419872" cy="227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80758"/>
            <a:ext cx="3418778" cy="228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692696"/>
            <a:ext cx="8785671" cy="792162"/>
          </a:xfrm>
          <a:solidFill>
            <a:schemeClr val="bg2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anchor="ctr"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圖書一館：地下</a:t>
            </a:r>
            <a:r>
              <a:rPr lang="en-US" altLang="zh-TW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層、地面</a:t>
            </a:r>
            <a:r>
              <a:rPr lang="en-US" altLang="zh-TW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層之獨棟建築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圖書二館：位於研究大樓</a:t>
            </a:r>
            <a:r>
              <a:rPr lang="en-US" altLang="zh-TW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樓後半及</a:t>
            </a:r>
            <a:r>
              <a:rPr lang="en-US" altLang="zh-TW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100" b="1" dirty="0" smtClean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樓，以空中走廊連接一館</a:t>
            </a:r>
            <a:endParaRPr lang="en-US" altLang="zh-TW" sz="2100" b="1" dirty="0" smtClean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019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EFBE5EB-E542-4BAD-B8FA-297872EE77A1}" type="slidenum">
              <a:rPr lang="en-US" altLang="zh-TW" smtClean="0"/>
              <a:pPr/>
              <a:t>3</a:t>
            </a:fld>
            <a:endParaRPr lang="en-US" altLang="zh-TW" smtClean="0"/>
          </a:p>
        </p:txBody>
      </p:sp>
      <p:graphicFrame>
        <p:nvGraphicFramePr>
          <p:cNvPr id="6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35995608"/>
              </p:ext>
            </p:extLst>
          </p:nvPr>
        </p:nvGraphicFramePr>
        <p:xfrm>
          <a:off x="122830" y="1792650"/>
          <a:ext cx="8841658" cy="42286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80120"/>
                <a:gridCol w="7761538"/>
              </a:tblGrid>
              <a:tr h="57626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服務及設施</a:t>
                      </a:r>
                      <a:endParaRPr lang="en-US" altLang="zh-TW" sz="2400" kern="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494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kumimoji="0" lang="en-US" altLang="zh-TW" sz="1800" b="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B1 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 </a:t>
                      </a:r>
                      <a:r>
                        <a:rPr lang="en-US" sz="1800" kern="1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K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書中心、閱報區</a:t>
                      </a:r>
                    </a:p>
                  </a:txBody>
                  <a:tcPr marL="68580" marR="68580" marT="0" marB="0" anchor="ctr"/>
                </a:tc>
              </a:tr>
              <a:tr h="4118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樓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還書箱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藝文中心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含藝文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展示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空間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、採編組、館藏組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</a:tr>
              <a:tr h="72032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樓</a:t>
                      </a:r>
                      <a:endParaRPr lang="zh-TW" altLang="en-US" sz="18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來賓換證</a:t>
                      </a:r>
                      <a:r>
                        <a:rPr kumimoji="0" lang="en-US" altLang="zh-TW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借還書</a:t>
                      </a:r>
                      <a:r>
                        <a:rPr kumimoji="0" lang="en-US" altLang="zh-TW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館際合作與參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考</a:t>
                      </a:r>
                      <a:r>
                        <a:rPr kumimoji="0" lang="zh-TW" altLang="en-US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諮詢聯合</a:t>
                      </a:r>
                      <a:r>
                        <a:rPr kumimoji="0" lang="zh-TW" altLang="zh-TW" sz="1800" kern="120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服務台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觸碰式互動螢幕系統、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資訊檢索、列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印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複印</a:t>
                      </a:r>
                      <a:r>
                        <a:rPr kumimoji="0" lang="en-US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掃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描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、多媒體視聽資料區、視聽室、討論室、參考資料區、新書展示、主題書展、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愛樂廳、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閱覽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組、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參考</a:t>
                      </a:r>
                      <a:r>
                        <a:rPr kumimoji="0" lang="zh-TW" altLang="en-US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諮詢</a:t>
                      </a:r>
                      <a:r>
                        <a:rPr kumimoji="0" lang="zh-TW" altLang="zh-TW" sz="1800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組</a:t>
                      </a:r>
                      <a:endParaRPr lang="zh-TW" sz="1800" kern="1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18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樓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學報、學術性期刊合訂本、影印室、期刊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室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、個人研究小間</a:t>
                      </a:r>
                      <a:endParaRPr lang="zh-TW" sz="18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0217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樓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西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方語文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圖書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、</a:t>
                      </a:r>
                      <a:r>
                        <a:rPr lang="zh-TW" sz="1800" kern="1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本校博碩士論文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、日文期刊合訂本、童書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、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教授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指定參考書</a:t>
                      </a:r>
                      <a:endParaRPr lang="zh-TW" sz="18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18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5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樓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東方語文圖書</a:t>
                      </a: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(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中、日、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韓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文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圖書</a:t>
                      </a: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)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、特藏室</a:t>
                      </a:r>
                    </a:p>
                  </a:txBody>
                  <a:tcPr marL="68580" marR="68580" marT="0" marB="0" anchor="ctr"/>
                </a:tc>
              </a:tr>
              <a:tr h="41180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二館</a:t>
                      </a: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樓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資訊素養教室</a:t>
                      </a:r>
                    </a:p>
                  </a:txBody>
                  <a:tcPr marL="68580" marR="68580" marT="0" marB="0" anchor="ctr"/>
                </a:tc>
              </a:tr>
              <a:tr h="417520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二館</a:t>
                      </a:r>
                      <a:r>
                        <a:rPr lang="en-US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樓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中西文當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期</a:t>
                      </a:r>
                      <a:r>
                        <a:rPr lang="zh-TW" sz="1800" kern="1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期刊、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資訊檢索</a:t>
                      </a:r>
                      <a:r>
                        <a:rPr lang="en-US" alt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/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列印</a:t>
                      </a:r>
                      <a:r>
                        <a:rPr lang="en-US" alt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/</a:t>
                      </a:r>
                      <a:r>
                        <a:rPr lang="zh-TW" altLang="en-US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複</a:t>
                      </a:r>
                      <a:r>
                        <a:rPr lang="zh-TW" sz="1800" kern="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印</a:t>
                      </a:r>
                      <a:endParaRPr lang="zh-TW" sz="1800" kern="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682635" y="775737"/>
            <a:ext cx="12737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b="1" dirty="0" smtClean="0">
                <a:solidFill>
                  <a:srgbClr val="C00000"/>
                </a:solidFill>
              </a:rPr>
              <a:t>總面積</a:t>
            </a:r>
            <a:r>
              <a:rPr lang="en-US" altLang="zh-TW" sz="1200" b="1" dirty="0" smtClean="0">
                <a:solidFill>
                  <a:srgbClr val="C00000"/>
                </a:solidFill>
              </a:rPr>
              <a:t>2,196</a:t>
            </a:r>
            <a:r>
              <a:rPr lang="zh-TW" altLang="zh-TW" sz="1200" b="1" dirty="0" smtClean="0">
                <a:solidFill>
                  <a:srgbClr val="C00000"/>
                </a:solidFill>
              </a:rPr>
              <a:t>坪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嶄新設</a:t>
            </a:r>
            <a:r>
              <a:rPr lang="zh-TW" altLang="en-US" dirty="0"/>
              <a:t>計</a:t>
            </a:r>
            <a:r>
              <a:rPr lang="zh-TW" altLang="en-US" dirty="0" smtClean="0"/>
              <a:t>的圖書館</a:t>
            </a:r>
            <a:r>
              <a:rPr lang="en-US" altLang="zh-TW" dirty="0" smtClean="0"/>
              <a:t>2F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4572"/>
            <a:ext cx="6910372" cy="518277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78280"/>
            <a:ext cx="6825428" cy="51190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84613"/>
            <a:ext cx="4932040" cy="36990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" y="1388723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圖書館</a:t>
            </a:r>
            <a:r>
              <a:rPr lang="en-US" altLang="zh-TW" dirty="0" smtClean="0"/>
              <a:t>3F</a:t>
            </a:r>
            <a:r>
              <a:rPr lang="zh-TW" altLang="en-US" dirty="0" smtClean="0"/>
              <a:t>、</a:t>
            </a:r>
            <a:r>
              <a:rPr lang="en-US" altLang="zh-TW" dirty="0" smtClean="0"/>
              <a:t>4F</a:t>
            </a:r>
            <a:r>
              <a:rPr lang="zh-TW" altLang="en-US" dirty="0" smtClean="0"/>
              <a:t>、</a:t>
            </a:r>
            <a:r>
              <a:rPr lang="en-US" altLang="zh-TW" dirty="0" smtClean="0"/>
              <a:t>5F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484784"/>
            <a:ext cx="7008779" cy="5256584"/>
          </a:xfrm>
        </p:spPr>
      </p:pic>
      <p:sp>
        <p:nvSpPr>
          <p:cNvPr id="5" name="文字方塊 4"/>
          <p:cNvSpPr txBox="1"/>
          <p:nvPr/>
        </p:nvSpPr>
        <p:spPr>
          <a:xfrm>
            <a:off x="4319464" y="6021288"/>
            <a:ext cx="4789040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3F</a:t>
            </a:r>
            <a:r>
              <a:rPr lang="zh-TW" altLang="en-US" sz="4000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學術性期刊合訂本</a:t>
            </a:r>
            <a:endParaRPr lang="zh-TW" altLang="en-US" sz="4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79376" y="1497469"/>
            <a:ext cx="8973536" cy="5303713"/>
            <a:chOff x="79376" y="1497469"/>
            <a:chExt cx="8973536" cy="530371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1497469"/>
              <a:ext cx="7001192" cy="5250894"/>
            </a:xfrm>
            <a:prstGeom prst="rect">
              <a:avLst/>
            </a:prstGeom>
          </p:spPr>
        </p:pic>
        <p:sp>
          <p:nvSpPr>
            <p:cNvPr id="7" name="文字方塊 6"/>
            <p:cNvSpPr txBox="1"/>
            <p:nvPr/>
          </p:nvSpPr>
          <p:spPr>
            <a:xfrm>
              <a:off x="79376" y="6093296"/>
              <a:ext cx="3268488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4F</a:t>
              </a:r>
              <a:r>
                <a:rPr lang="zh-TW" altLang="en-US" sz="4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博碩士論文</a:t>
              </a:r>
              <a:endParaRPr lang="zh-TW" altLang="en-US" sz="40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3290" y="1484784"/>
            <a:ext cx="8973206" cy="5322902"/>
            <a:chOff x="63290" y="1484784"/>
            <a:chExt cx="8973206" cy="5322902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0" y="1484784"/>
              <a:ext cx="7097203" cy="532290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5209729" y="6033482"/>
              <a:ext cx="3826767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4F</a:t>
              </a:r>
              <a:r>
                <a:rPr lang="zh-TW" altLang="en-US" sz="4000" dirty="0" smtClean="0">
                  <a:latin typeface="華康中圓體" panose="020F0509000000000000" pitchFamily="49" charset="-120"/>
                  <a:ea typeface="華康中圓體" panose="020F0509000000000000" pitchFamily="49" charset="-120"/>
                </a:rPr>
                <a:t>西方語文圖書</a:t>
              </a:r>
              <a:endParaRPr lang="zh-TW" altLang="en-US" sz="40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5496" y="1478279"/>
            <a:ext cx="9001000" cy="5322903"/>
            <a:chOff x="35496" y="1478279"/>
            <a:chExt cx="9001000" cy="5322903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719" y="1478279"/>
              <a:ext cx="7026777" cy="5270083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35496" y="6093296"/>
              <a:ext cx="3772544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4000" kern="100" dirty="0" smtClean="0">
                  <a:latin typeface="華康中圓體" panose="020F0509000000000000" pitchFamily="49" charset="-120"/>
                  <a:ea typeface="華康中圓體" panose="020F0509000000000000" pitchFamily="49" charset="-120"/>
                  <a:cs typeface="Times New Roman"/>
                </a:rPr>
                <a:t>5F</a:t>
              </a:r>
              <a:r>
                <a:rPr lang="zh-TW" altLang="zh-TW" sz="4000" kern="100" dirty="0" smtClean="0">
                  <a:latin typeface="華康中圓體" panose="020F0509000000000000" pitchFamily="49" charset="-120"/>
                  <a:ea typeface="華康中圓體" panose="020F0509000000000000" pitchFamily="49" charset="-120"/>
                  <a:cs typeface="Times New Roman"/>
                </a:rPr>
                <a:t>東方</a:t>
              </a:r>
              <a:r>
                <a:rPr lang="zh-TW" altLang="zh-TW" sz="4000" kern="100" dirty="0">
                  <a:latin typeface="華康中圓體" panose="020F0509000000000000" pitchFamily="49" charset="-120"/>
                  <a:ea typeface="華康中圓體" panose="020F0509000000000000" pitchFamily="49" charset="-120"/>
                  <a:cs typeface="Times New Roman"/>
                </a:rPr>
                <a:t>語文圖書</a:t>
              </a:r>
              <a:endParaRPr lang="zh-TW" altLang="en-US" sz="40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001192" cy="52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獨一無二的海景圖書館</a:t>
            </a:r>
            <a:r>
              <a:rPr lang="en-US" altLang="zh-TW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-</a:t>
            </a:r>
            <a:br>
              <a:rPr lang="en-US" altLang="zh-TW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</a:br>
            <a:r>
              <a:rPr lang="zh-TW" altLang="en-US" sz="4000" dirty="0" smtClean="0">
                <a:solidFill>
                  <a:srgbClr val="006600"/>
                </a:solidFill>
              </a:rPr>
              <a:t>位於圖書</a:t>
            </a:r>
            <a:r>
              <a:rPr lang="zh-TW" altLang="en-US" sz="4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二館</a:t>
            </a:r>
            <a:r>
              <a:rPr lang="en-US" altLang="zh-TW" sz="4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4F</a:t>
            </a:r>
            <a:endParaRPr lang="zh-TW" altLang="en-US" sz="4000" dirty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18" name="內容版面配置區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6273368" cy="4705026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5822"/>
            <a:ext cx="6474061" cy="485554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5822"/>
            <a:ext cx="6474061" cy="485554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27" y="1885822"/>
            <a:ext cx="6474061" cy="4855546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57" y="1674660"/>
            <a:ext cx="6755611" cy="5066708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179512" y="1706538"/>
            <a:ext cx="8856984" cy="5034830"/>
            <a:chOff x="179512" y="1706538"/>
            <a:chExt cx="8856984" cy="503483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706538"/>
              <a:ext cx="6713107" cy="5034830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5292080" y="5949280"/>
              <a:ext cx="3744416" cy="707886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4000" kern="100" dirty="0">
                  <a:latin typeface="華康中圓體" panose="020F0509000000000000" pitchFamily="49" charset="-120"/>
                  <a:ea typeface="華康中圓體" panose="020F0509000000000000" pitchFamily="49" charset="-120"/>
                  <a:cs typeface="Times New Roman"/>
                </a:rPr>
                <a:t>中西文當</a:t>
              </a:r>
              <a:r>
                <a:rPr lang="zh-TW" altLang="zh-TW" sz="4000" kern="100" dirty="0">
                  <a:latin typeface="華康中圓體" panose="020F0509000000000000" pitchFamily="49" charset="-120"/>
                  <a:ea typeface="華康中圓體" panose="020F0509000000000000" pitchFamily="49" charset="-120"/>
                  <a:cs typeface="Times New Roman"/>
                </a:rPr>
                <a:t>期期刊</a:t>
              </a:r>
              <a:endParaRPr lang="zh-TW" altLang="en-US" sz="4000" dirty="0">
                <a:latin typeface="華康中圓體" panose="020F0509000000000000" pitchFamily="49" charset="-120"/>
                <a:ea typeface="華康中圓體" panose="020F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9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圖書</a:t>
            </a:r>
            <a:r>
              <a:rPr lang="zh-TW" altLang="en-US" dirty="0"/>
              <a:t>館</a:t>
            </a:r>
            <a:r>
              <a:rPr lang="zh-TW" altLang="en-US" sz="4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休憩的</a:t>
            </a:r>
            <a:r>
              <a:rPr lang="zh-TW" altLang="en-US" dirty="0" smtClean="0"/>
              <a:t>秘密基地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000" dirty="0">
                <a:solidFill>
                  <a:srgbClr val="006600"/>
                </a:solidFill>
              </a:rPr>
              <a:t>課間空堂、愛睏或累了的</a:t>
            </a:r>
            <a:r>
              <a:rPr lang="zh-TW" altLang="en-US" sz="4000" dirty="0" smtClean="0">
                <a:solidFill>
                  <a:srgbClr val="006600"/>
                </a:solidFill>
              </a:rPr>
              <a:t>時候</a:t>
            </a:r>
            <a:endParaRPr lang="zh-TW" altLang="en-US" sz="4000" dirty="0">
              <a:solidFill>
                <a:srgbClr val="0066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641452" cy="485526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67" y="2852936"/>
            <a:ext cx="5201920" cy="39014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95936" y="1844824"/>
            <a:ext cx="4546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位於圖書二館</a:t>
            </a:r>
            <a:r>
              <a:rPr lang="en-US" altLang="zh-TW" sz="4800" b="1" dirty="0" smtClean="0">
                <a:solidFill>
                  <a:srgbClr val="7030A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3F</a:t>
            </a:r>
            <a:endParaRPr lang="zh-TW" altLang="en-US" sz="4800" b="1" dirty="0">
              <a:solidFill>
                <a:srgbClr val="7030A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59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07032" y="372839"/>
            <a:ext cx="8153400" cy="823913"/>
          </a:xfrm>
        </p:spPr>
        <p:txBody>
          <a:bodyPr>
            <a:normAutofit fontScale="90000"/>
          </a:bodyPr>
          <a:lstStyle/>
          <a:p>
            <a:pPr marL="457200" lvl="1" algn="ctr" rtl="0">
              <a:spcBef>
                <a:spcPct val="20000"/>
              </a:spcBef>
              <a:defRPr/>
            </a:pPr>
            <a:r>
              <a:rPr lang="en-US" altLang="zh-TW" sz="3400" b="1" dirty="0">
                <a:latin typeface="標楷體" pitchFamily="65" charset="-120"/>
                <a:ea typeface="標楷體" pitchFamily="65" charset="-120"/>
                <a:cs typeface="+mn-cs"/>
              </a:rPr>
              <a:t/>
            </a:r>
            <a:br>
              <a:rPr lang="en-US" altLang="zh-TW" sz="3400" b="1" dirty="0">
                <a:latin typeface="標楷體" pitchFamily="65" charset="-120"/>
                <a:ea typeface="標楷體" pitchFamily="65" charset="-120"/>
                <a:cs typeface="+mn-cs"/>
              </a:rPr>
            </a:br>
            <a:r>
              <a:rPr lang="zh-TW" altLang="zh-TW" sz="53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>資訊自助餐 一次吃到飽</a:t>
            </a:r>
            <a:r>
              <a:rPr lang="zh-TW" altLang="en-US" sz="53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  <a:t/>
            </a:r>
            <a:br>
              <a:rPr lang="zh-TW" altLang="en-US" sz="5300" b="1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華康中圓體" panose="020F0509000000000000" pitchFamily="49" charset="-120"/>
                <a:ea typeface="華康中圓體" panose="020F0509000000000000" pitchFamily="49" charset="-120"/>
                <a:cs typeface="+mn-cs"/>
              </a:rPr>
            </a:br>
            <a:endParaRPr lang="zh-TW" altLang="en-US" sz="5300" b="1" kern="1200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8027988" y="6021388"/>
            <a:ext cx="1116012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altLang="zh-TW" sz="2500">
                <a:solidFill>
                  <a:schemeClr val="hlink"/>
                </a:solidFill>
                <a:ea typeface="標楷體" pitchFamily="65" charset="-120"/>
                <a:hlinkClick r:id="rId3" action="ppaction://hlinksldjump"/>
              </a:rPr>
              <a:t>Back</a:t>
            </a:r>
            <a:endParaRPr lang="en-US" altLang="zh-TW" sz="2500">
              <a:solidFill>
                <a:schemeClr val="hlink"/>
              </a:solidFill>
              <a:ea typeface="標楷體" pitchFamily="65" charset="-120"/>
            </a:endParaRPr>
          </a:p>
        </p:txBody>
      </p:sp>
      <p:pic>
        <p:nvPicPr>
          <p:cNvPr id="1027" name="Picture 3" descr="D:\20120710BACKUP\jenny\Desktop\LibPic\20100912\101CPC__\DSC_0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65104"/>
            <a:ext cx="2818375" cy="18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20710BACKUP\jenny\Desktop\LibPic\20100912\101CPC__\DSC_01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14673"/>
            <a:ext cx="2729029" cy="18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>
          <a:xfrm>
            <a:off x="457200" y="1163662"/>
            <a:ext cx="4038600" cy="5073650"/>
          </a:xfrm>
        </p:spPr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</a:rPr>
              <a:t>圖書</a:t>
            </a:r>
            <a:r>
              <a:rPr lang="zh-TW" altLang="en-US" b="1" dirty="0" smtClean="0">
                <a:solidFill>
                  <a:srgbClr val="006600"/>
                </a:solidFill>
              </a:rPr>
              <a:t>服務</a:t>
            </a:r>
            <a:endParaRPr lang="en-US" altLang="zh-TW" b="1" dirty="0" smtClean="0">
              <a:solidFill>
                <a:srgbClr val="006600"/>
              </a:solidFill>
            </a:endParaRPr>
          </a:p>
          <a:p>
            <a:pPr lvl="1"/>
            <a:r>
              <a:rPr lang="zh-TW" altLang="en-US" dirty="0"/>
              <a:t>新書展示</a:t>
            </a:r>
            <a:r>
              <a:rPr lang="en-US" altLang="zh-TW" dirty="0"/>
              <a:t>/</a:t>
            </a:r>
            <a:r>
              <a:rPr lang="zh-TW" altLang="en-US" dirty="0"/>
              <a:t>主題書展</a:t>
            </a:r>
          </a:p>
          <a:p>
            <a:pPr lvl="1"/>
            <a:r>
              <a:rPr lang="zh-TW" altLang="en-US" dirty="0"/>
              <a:t>圖書流通與書刊代尋</a:t>
            </a:r>
          </a:p>
          <a:p>
            <a:pPr lvl="1"/>
            <a:r>
              <a:rPr lang="zh-TW" altLang="en-US" dirty="0"/>
              <a:t>書刊介購</a:t>
            </a:r>
          </a:p>
          <a:p>
            <a:pPr lvl="1"/>
            <a:r>
              <a:rPr lang="zh-TW" altLang="en-US" dirty="0"/>
              <a:t>急用圖書優先</a:t>
            </a:r>
            <a:r>
              <a:rPr lang="zh-TW" altLang="en-US" dirty="0" smtClean="0"/>
              <a:t>處理</a:t>
            </a:r>
            <a:endParaRPr lang="en-US" altLang="zh-TW" dirty="0" smtClean="0"/>
          </a:p>
          <a:p>
            <a:r>
              <a:rPr lang="zh-TW" altLang="en-US" b="1" dirty="0">
                <a:solidFill>
                  <a:srgbClr val="006600"/>
                </a:solidFill>
              </a:rPr>
              <a:t>參考諮詢</a:t>
            </a:r>
            <a:endParaRPr lang="en-US" altLang="zh-TW" b="1" dirty="0">
              <a:solidFill>
                <a:srgbClr val="006600"/>
              </a:solidFill>
            </a:endParaRPr>
          </a:p>
          <a:p>
            <a:pPr lvl="1"/>
            <a:r>
              <a:rPr lang="zh-TW" altLang="en-US" dirty="0"/>
              <a:t>資料庫與圖書資源利用講習</a:t>
            </a:r>
          </a:p>
          <a:p>
            <a:pPr lvl="1"/>
            <a:r>
              <a:rPr lang="zh-TW" altLang="en-US" dirty="0"/>
              <a:t>圖書館利用指導</a:t>
            </a:r>
          </a:p>
          <a:p>
            <a:pPr lvl="1"/>
            <a:r>
              <a:rPr lang="zh-TW" altLang="en-US" dirty="0"/>
              <a:t>解答讀者疑問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4644008" y="1163662"/>
            <a:ext cx="4038600" cy="5073650"/>
          </a:xfrm>
        </p:spPr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</a:rPr>
              <a:t>學術</a:t>
            </a:r>
            <a:r>
              <a:rPr lang="zh-TW" altLang="en-US" b="1" dirty="0" smtClean="0">
                <a:solidFill>
                  <a:srgbClr val="006600"/>
                </a:solidFill>
              </a:rPr>
              <a:t>資源</a:t>
            </a:r>
            <a:endParaRPr lang="en-US" altLang="zh-TW" b="1" dirty="0" smtClean="0">
              <a:solidFill>
                <a:srgbClr val="006600"/>
              </a:solidFill>
            </a:endParaRPr>
          </a:p>
          <a:p>
            <a:pPr lvl="1"/>
            <a:r>
              <a:rPr lang="zh-TW" altLang="en-US" dirty="0"/>
              <a:t>中外文參考資料</a:t>
            </a:r>
          </a:p>
          <a:p>
            <a:pPr lvl="1"/>
            <a:r>
              <a:rPr lang="zh-TW" altLang="en-US" dirty="0"/>
              <a:t>資訊檢索</a:t>
            </a:r>
          </a:p>
          <a:p>
            <a:pPr lvl="1"/>
            <a:r>
              <a:rPr lang="zh-TW" altLang="en-US" dirty="0"/>
              <a:t>館際合作與文獻傳遞</a:t>
            </a:r>
          </a:p>
          <a:p>
            <a:pPr lvl="1"/>
            <a:r>
              <a:rPr lang="zh-TW" altLang="en-US" dirty="0"/>
              <a:t>教師指定參考資料</a:t>
            </a:r>
          </a:p>
          <a:p>
            <a:pPr lvl="1"/>
            <a:r>
              <a:rPr lang="zh-TW" altLang="en-US" dirty="0"/>
              <a:t>機構典藏</a:t>
            </a:r>
          </a:p>
          <a:p>
            <a:pPr lvl="1"/>
            <a:r>
              <a:rPr lang="zh-TW" altLang="en-US" dirty="0"/>
              <a:t>校外使用電子資源服務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便利</a:t>
            </a:r>
            <a:r>
              <a:rPr lang="zh-TW" altLang="en-US" dirty="0"/>
              <a:t>的</a:t>
            </a:r>
            <a:r>
              <a:rPr lang="zh-TW" altLang="en-US" dirty="0" smtClean="0"/>
              <a:t>圖書館</a:t>
            </a:r>
            <a:endParaRPr lang="zh-TW" altLang="en-US" sz="4800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華康中圓體" panose="020F0509000000000000" pitchFamily="49" charset="-120"/>
              <a:ea typeface="華康中圓體" panose="020F0509000000000000" pitchFamily="49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</a:rPr>
              <a:t>輕鬆休閒</a:t>
            </a:r>
          </a:p>
          <a:p>
            <a:pPr lvl="1"/>
            <a:r>
              <a:rPr lang="zh-TW" altLang="en-US" dirty="0"/>
              <a:t>書刊報紙閱覽</a:t>
            </a:r>
          </a:p>
          <a:p>
            <a:pPr lvl="1"/>
            <a:r>
              <a:rPr lang="zh-TW" altLang="en-US" dirty="0"/>
              <a:t>多媒體視聽資料</a:t>
            </a:r>
            <a:r>
              <a:rPr lang="zh-TW" altLang="en-US" dirty="0" smtClean="0"/>
              <a:t>觀賞</a:t>
            </a:r>
            <a:endParaRPr lang="en-US" altLang="zh-TW" dirty="0" smtClean="0"/>
          </a:p>
          <a:p>
            <a:r>
              <a:rPr lang="zh-TW" altLang="en-US" b="1" dirty="0">
                <a:solidFill>
                  <a:srgbClr val="006600"/>
                </a:solidFill>
              </a:rPr>
              <a:t>其他服務</a:t>
            </a:r>
          </a:p>
          <a:p>
            <a:pPr lvl="1"/>
            <a:r>
              <a:rPr lang="zh-TW" altLang="en-US" dirty="0"/>
              <a:t>列印</a:t>
            </a:r>
            <a:r>
              <a:rPr lang="en-US" altLang="zh-TW" dirty="0"/>
              <a:t>/</a:t>
            </a:r>
            <a:r>
              <a:rPr lang="zh-TW" altLang="en-US" dirty="0"/>
              <a:t>複印</a:t>
            </a:r>
            <a:r>
              <a:rPr lang="en-US" altLang="zh-TW" dirty="0"/>
              <a:t>/</a:t>
            </a:r>
            <a:r>
              <a:rPr lang="zh-TW" altLang="en-US" dirty="0"/>
              <a:t>掃描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6600"/>
                </a:solidFill>
              </a:rPr>
              <a:t>借用服務</a:t>
            </a:r>
          </a:p>
          <a:p>
            <a:pPr lvl="1"/>
            <a:r>
              <a:rPr lang="zh-TW" altLang="en-US" dirty="0"/>
              <a:t>討論室</a:t>
            </a:r>
            <a:r>
              <a:rPr lang="en-US" altLang="zh-TW" dirty="0"/>
              <a:t>/</a:t>
            </a:r>
            <a:r>
              <a:rPr lang="zh-TW" altLang="en-US" dirty="0"/>
              <a:t>研究小間借用</a:t>
            </a:r>
          </a:p>
          <a:p>
            <a:pPr lvl="1"/>
            <a:r>
              <a:rPr lang="zh-TW" altLang="en-US" dirty="0"/>
              <a:t>置物櫃、存物箱借用</a:t>
            </a:r>
          </a:p>
          <a:p>
            <a:pPr lvl="1"/>
            <a:r>
              <a:rPr lang="zh-TW" altLang="en-US" dirty="0"/>
              <a:t>愛心傘借用</a:t>
            </a:r>
          </a:p>
        </p:txBody>
      </p:sp>
      <p:pic>
        <p:nvPicPr>
          <p:cNvPr id="5" name="Picture 2" descr="D:\20120710BACKUP\jenny\Desktop\LibPic\20100912\101CPC__\DSC_0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8" y="4476253"/>
            <a:ext cx="3168860" cy="21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20120710BACKUP\jenny\Desktop\LibPic\20100912\101CPC__\DSC_0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59" y="5013176"/>
            <a:ext cx="2613125" cy="174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20120710BACKUP\jenny\Desktop\LibPic\20100912\101CPC__\DSC_0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311913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4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宣紙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3826</TotalTime>
  <Words>1107</Words>
  <Application>Microsoft Office PowerPoint</Application>
  <PresentationFormat>如螢幕大小 (4:3)</PresentationFormat>
  <Paragraphs>179</Paragraphs>
  <Slides>28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8" baseType="lpstr">
      <vt:lpstr>華康中圓體</vt:lpstr>
      <vt:lpstr>華康細圓體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與海大圖書館的初會 浩瀚書海任翱翔、數位學習e點通 </vt:lpstr>
      <vt:lpstr>圖書館座落於濱海校區</vt:lpstr>
      <vt:lpstr>PowerPoint 簡報</vt:lpstr>
      <vt:lpstr>嶄新設計的圖書館2F</vt:lpstr>
      <vt:lpstr>圖書館3F、4F、5F</vt:lpstr>
      <vt:lpstr>獨一無二的海景圖書館- 位於圖書二館4F</vt:lpstr>
      <vt:lpstr>圖書館休憩的秘密基地 課間空堂、愛睏或累了的時候</vt:lpstr>
      <vt:lpstr> 資訊自助餐 一次吃到飽 </vt:lpstr>
      <vt:lpstr>便利的圖書館</vt:lpstr>
      <vt:lpstr>“悅”讀</vt:lpstr>
      <vt:lpstr>準備考試、安靜看書</vt:lpstr>
      <vt:lpstr>借書、看新書</vt:lpstr>
      <vt:lpstr>館際合作</vt:lpstr>
      <vt:lpstr>看報紙</vt:lpstr>
      <vt:lpstr>觀賞影片、團體視聽室借用</vt:lpstr>
      <vt:lpstr>討論功課</vt:lpstr>
      <vt:lpstr>資訊檢索 列印/複印/掃瞄‧寫報告</vt:lpstr>
      <vt:lpstr>列印‧複印‧掃描</vt:lpstr>
      <vt:lpstr>圖書介購–教學研究優先</vt:lpstr>
      <vt:lpstr>教師指定參考書</vt:lpstr>
      <vt:lpstr>推廣活動–主題書展 </vt:lpstr>
      <vt:lpstr>推廣活動-演講</vt:lpstr>
      <vt:lpstr>推廣活動-圖書館資源說明會</vt:lpstr>
      <vt:lpstr>推廣活動–有獎徵答</vt:lpstr>
      <vt:lpstr>藝文展示空間—雕塑、攝影、書畫展</vt:lpstr>
      <vt:lpstr>愛心傘借用</vt:lpstr>
      <vt:lpstr>具有特色的圖書館一隅</vt:lpstr>
      <vt:lpstr>問題諮詢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海大圖資服務</dc:title>
  <dc:creator>cynthia</dc:creator>
  <cp:lastModifiedBy>liush</cp:lastModifiedBy>
  <cp:revision>376</cp:revision>
  <dcterms:created xsi:type="dcterms:W3CDTF">2010-02-19T01:41:14Z</dcterms:created>
  <dcterms:modified xsi:type="dcterms:W3CDTF">2013-08-14T03:57:11Z</dcterms:modified>
</cp:coreProperties>
</file>