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59" r:id="rId2"/>
    <p:sldId id="260" r:id="rId3"/>
    <p:sldId id="262" r:id="rId4"/>
    <p:sldId id="301" r:id="rId5"/>
    <p:sldId id="302" r:id="rId6"/>
    <p:sldId id="261" r:id="rId7"/>
    <p:sldId id="263" r:id="rId8"/>
    <p:sldId id="265" r:id="rId9"/>
    <p:sldId id="272" r:id="rId10"/>
    <p:sldId id="264" r:id="rId11"/>
    <p:sldId id="266" r:id="rId12"/>
    <p:sldId id="293" r:id="rId13"/>
    <p:sldId id="284" r:id="rId14"/>
    <p:sldId id="271" r:id="rId15"/>
    <p:sldId id="294" r:id="rId16"/>
    <p:sldId id="257" r:id="rId17"/>
    <p:sldId id="286" r:id="rId18"/>
    <p:sldId id="269" r:id="rId19"/>
    <p:sldId id="268" r:id="rId20"/>
    <p:sldId id="288" r:id="rId21"/>
    <p:sldId id="289" r:id="rId22"/>
    <p:sldId id="290" r:id="rId23"/>
    <p:sldId id="292" r:id="rId24"/>
    <p:sldId id="291" r:id="rId25"/>
    <p:sldId id="296" r:id="rId26"/>
    <p:sldId id="297" r:id="rId27"/>
    <p:sldId id="281" r:id="rId28"/>
    <p:sldId id="299" r:id="rId29"/>
    <p:sldId id="295" r:id="rId30"/>
    <p:sldId id="303" r:id="rId31"/>
    <p:sldId id="300" r:id="rId32"/>
    <p:sldId id="285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FF00FF"/>
    <a:srgbClr val="2D11FB"/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1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li.ntou.edu.tw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li.ntou.edu.tw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968B2-BDEE-4FAB-A52B-714061E34F1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C31A201-5281-4F50-A3AF-CD4A219C2398}">
      <dgm:prSet phldrT="[文字]"/>
      <dgm:spPr/>
      <dgm:t>
        <a:bodyPr/>
        <a:lstStyle/>
        <a:p>
          <a:r>
            <a:rPr lang="zh-TW" altLang="en-US" dirty="0" smtClean="0"/>
            <a:t>步驟</a:t>
          </a:r>
          <a:r>
            <a:rPr lang="en-US" altLang="zh-TW" dirty="0" smtClean="0"/>
            <a:t>1</a:t>
          </a:r>
          <a:endParaRPr lang="zh-TW" altLang="en-US" dirty="0"/>
        </a:p>
      </dgm:t>
    </dgm:pt>
    <dgm:pt modelId="{A3A5DAC3-1AB5-45A9-A979-5A4FA49D415C}" type="parTrans" cxnId="{14F87735-0103-4EB9-A42F-2D2DE5C44E27}">
      <dgm:prSet/>
      <dgm:spPr/>
      <dgm:t>
        <a:bodyPr/>
        <a:lstStyle/>
        <a:p>
          <a:endParaRPr lang="zh-TW" altLang="en-US"/>
        </a:p>
      </dgm:t>
    </dgm:pt>
    <dgm:pt modelId="{EC1D742B-08E7-41B1-853C-8DB5B4B23242}" type="sibTrans" cxnId="{14F87735-0103-4EB9-A42F-2D2DE5C44E27}">
      <dgm:prSet/>
      <dgm:spPr/>
      <dgm:t>
        <a:bodyPr/>
        <a:lstStyle/>
        <a:p>
          <a:endParaRPr lang="zh-TW" altLang="en-US"/>
        </a:p>
      </dgm:t>
    </dgm:pt>
    <dgm:pt modelId="{485D8457-6158-4343-89D2-C1F56AE15C69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蒐集資料</a:t>
          </a:r>
          <a:endParaRPr lang="zh-TW" altLang="en-US" sz="1800" dirty="0">
            <a:latin typeface="標楷體" pitchFamily="65" charset="-120"/>
            <a:ea typeface="標楷體" pitchFamily="65" charset="-120"/>
          </a:endParaRPr>
        </a:p>
      </dgm:t>
    </dgm:pt>
    <dgm:pt modelId="{0882DCB5-20DE-4629-91DC-02834459220B}" type="parTrans" cxnId="{5D5E932F-C8DC-4F3D-871F-4F138F1FEAE3}">
      <dgm:prSet/>
      <dgm:spPr/>
      <dgm:t>
        <a:bodyPr/>
        <a:lstStyle/>
        <a:p>
          <a:endParaRPr lang="zh-TW" altLang="en-US"/>
        </a:p>
      </dgm:t>
    </dgm:pt>
    <dgm:pt modelId="{06077D2D-7FD7-4D82-BA51-04F64735981B}" type="sibTrans" cxnId="{5D5E932F-C8DC-4F3D-871F-4F138F1FEAE3}">
      <dgm:prSet/>
      <dgm:spPr/>
      <dgm:t>
        <a:bodyPr/>
        <a:lstStyle/>
        <a:p>
          <a:endParaRPr lang="zh-TW" altLang="en-US"/>
        </a:p>
      </dgm:t>
    </dgm:pt>
    <dgm:pt modelId="{9B226287-03B2-4C4A-97D6-40750F5438AC}">
      <dgm:prSet phldrT="[文字]"/>
      <dgm:spPr/>
      <dgm:t>
        <a:bodyPr/>
        <a:lstStyle/>
        <a:p>
          <a:r>
            <a:rPr lang="zh-TW" altLang="en-US" dirty="0" smtClean="0"/>
            <a:t>步驟</a:t>
          </a:r>
          <a:r>
            <a:rPr lang="en-US" altLang="zh-TW" dirty="0" smtClean="0"/>
            <a:t>2</a:t>
          </a:r>
          <a:endParaRPr lang="zh-TW" altLang="en-US" dirty="0"/>
        </a:p>
      </dgm:t>
    </dgm:pt>
    <dgm:pt modelId="{E60F2A54-3D90-4F1D-BE67-3BEC8A9F65F7}" type="parTrans" cxnId="{E723A56F-CA49-4E7A-8CD5-F70A55209633}">
      <dgm:prSet/>
      <dgm:spPr/>
      <dgm:t>
        <a:bodyPr/>
        <a:lstStyle/>
        <a:p>
          <a:endParaRPr lang="zh-TW" altLang="en-US"/>
        </a:p>
      </dgm:t>
    </dgm:pt>
    <dgm:pt modelId="{9C46F53A-1433-4E06-BE18-FF74F9EBA131}" type="sibTrans" cxnId="{E723A56F-CA49-4E7A-8CD5-F70A55209633}">
      <dgm:prSet/>
      <dgm:spPr/>
      <dgm:t>
        <a:bodyPr/>
        <a:lstStyle/>
        <a:p>
          <a:endParaRPr lang="zh-TW" altLang="en-US"/>
        </a:p>
      </dgm:t>
    </dgm:pt>
    <dgm:pt modelId="{3D3D537A-6BEF-4B9C-BD09-6A0189F301A5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確認海大有無實體或虛擬館藏</a:t>
          </a:r>
          <a:endParaRPr lang="zh-TW" altLang="en-US" sz="1800" dirty="0">
            <a:latin typeface="標楷體" pitchFamily="65" charset="-120"/>
            <a:ea typeface="標楷體" pitchFamily="65" charset="-120"/>
          </a:endParaRPr>
        </a:p>
      </dgm:t>
    </dgm:pt>
    <dgm:pt modelId="{F7FF1FCA-03EA-4066-825F-F97F32823152}" type="parTrans" cxnId="{C63F0C70-1A02-4AAE-AE0C-0A34B2E6D766}">
      <dgm:prSet/>
      <dgm:spPr/>
      <dgm:t>
        <a:bodyPr/>
        <a:lstStyle/>
        <a:p>
          <a:endParaRPr lang="zh-TW" altLang="en-US"/>
        </a:p>
      </dgm:t>
    </dgm:pt>
    <dgm:pt modelId="{24BFAF3D-61A2-4B7E-A191-5D121160E4D8}" type="sibTrans" cxnId="{C63F0C70-1A02-4AAE-AE0C-0A34B2E6D766}">
      <dgm:prSet/>
      <dgm:spPr/>
      <dgm:t>
        <a:bodyPr/>
        <a:lstStyle/>
        <a:p>
          <a:endParaRPr lang="zh-TW" altLang="en-US"/>
        </a:p>
      </dgm:t>
    </dgm:pt>
    <dgm:pt modelId="{9A7B5170-B684-44E8-8A4F-FA490E04B679}">
      <dgm:prSet phldrT="[文字]"/>
      <dgm:spPr/>
      <dgm:t>
        <a:bodyPr/>
        <a:lstStyle/>
        <a:p>
          <a:r>
            <a:rPr lang="zh-TW" altLang="en-US" dirty="0" smtClean="0"/>
            <a:t>步驟</a:t>
          </a:r>
          <a:r>
            <a:rPr lang="en-US" altLang="zh-TW" dirty="0" smtClean="0"/>
            <a:t>3</a:t>
          </a:r>
          <a:endParaRPr lang="zh-TW" altLang="en-US" dirty="0"/>
        </a:p>
      </dgm:t>
    </dgm:pt>
    <dgm:pt modelId="{4E4E8136-351D-4D3F-9694-FA25A70A1476}" type="parTrans" cxnId="{AE691A2C-878B-4B71-A90A-F89614EA39E9}">
      <dgm:prSet/>
      <dgm:spPr/>
      <dgm:t>
        <a:bodyPr/>
        <a:lstStyle/>
        <a:p>
          <a:endParaRPr lang="zh-TW" altLang="en-US"/>
        </a:p>
      </dgm:t>
    </dgm:pt>
    <dgm:pt modelId="{13D01AE5-2562-4DCC-A2EC-1EAFB85F7E49}" type="sibTrans" cxnId="{AE691A2C-878B-4B71-A90A-F89614EA39E9}">
      <dgm:prSet/>
      <dgm:spPr/>
      <dgm:t>
        <a:bodyPr/>
        <a:lstStyle/>
        <a:p>
          <a:endParaRPr lang="zh-TW" altLang="en-US"/>
        </a:p>
      </dgm:t>
    </dgm:pt>
    <dgm:pt modelId="{8F798C51-1D77-49D0-8F40-54C31C2AB74B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海大有的實體或虛擬館藏，直接借閱、影印、下載存檔</a:t>
          </a:r>
          <a:endParaRPr lang="zh-TW" altLang="en-US" sz="1800" dirty="0">
            <a:latin typeface="標楷體" pitchFamily="65" charset="-120"/>
            <a:ea typeface="標楷體" pitchFamily="65" charset="-120"/>
          </a:endParaRPr>
        </a:p>
      </dgm:t>
    </dgm:pt>
    <dgm:pt modelId="{506C2FB1-0685-4960-B36B-AF185E469DB3}" type="parTrans" cxnId="{F5C39ACC-4445-4D77-A238-164E457660B8}">
      <dgm:prSet/>
      <dgm:spPr/>
      <dgm:t>
        <a:bodyPr/>
        <a:lstStyle/>
        <a:p>
          <a:endParaRPr lang="zh-TW" altLang="en-US"/>
        </a:p>
      </dgm:t>
    </dgm:pt>
    <dgm:pt modelId="{63C3D136-77CF-4729-B038-4F642CBAAF3B}" type="sibTrans" cxnId="{F5C39ACC-4445-4D77-A238-164E457660B8}">
      <dgm:prSet/>
      <dgm:spPr/>
      <dgm:t>
        <a:bodyPr/>
        <a:lstStyle/>
        <a:p>
          <a:endParaRPr lang="zh-TW" altLang="en-US"/>
        </a:p>
      </dgm:t>
    </dgm:pt>
    <dgm:pt modelId="{840A3835-52D7-4506-BAAE-534F997FF680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無法直接取得者，透過館際合作途徑申請複印或借閱</a:t>
          </a:r>
          <a:endParaRPr lang="zh-TW" altLang="en-US" sz="1800" dirty="0">
            <a:latin typeface="標楷體" pitchFamily="65" charset="-120"/>
            <a:ea typeface="標楷體" pitchFamily="65" charset="-120"/>
          </a:endParaRPr>
        </a:p>
      </dgm:t>
    </dgm:pt>
    <dgm:pt modelId="{B65BC0B3-252F-4EE7-8B42-91C3DC17D8F5}" type="parTrans" cxnId="{2D5C2E53-F983-4723-B4C3-D9B5CF5C674F}">
      <dgm:prSet/>
      <dgm:spPr/>
      <dgm:t>
        <a:bodyPr/>
        <a:lstStyle/>
        <a:p>
          <a:endParaRPr lang="zh-TW" altLang="en-US"/>
        </a:p>
      </dgm:t>
    </dgm:pt>
    <dgm:pt modelId="{A09260BA-9DE0-4479-A354-3015E45B8464}" type="sibTrans" cxnId="{2D5C2E53-F983-4723-B4C3-D9B5CF5C674F}">
      <dgm:prSet/>
      <dgm:spPr/>
      <dgm:t>
        <a:bodyPr/>
        <a:lstStyle/>
        <a:p>
          <a:endParaRPr lang="zh-TW" altLang="en-US"/>
        </a:p>
      </dgm:t>
    </dgm:pt>
    <dgm:pt modelId="{50C4C0C5-CAA0-44C5-9A65-6839A6C89D6F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圖書、期刊、學位論文、網路資源</a:t>
          </a:r>
          <a:endParaRPr lang="zh-TW" altLang="en-US" sz="1800" dirty="0">
            <a:latin typeface="標楷體" pitchFamily="65" charset="-120"/>
            <a:ea typeface="標楷體" pitchFamily="65" charset="-120"/>
          </a:endParaRPr>
        </a:p>
      </dgm:t>
    </dgm:pt>
    <dgm:pt modelId="{F5256DDA-A8DF-49D3-ABC3-F51C3B0F5A7A}" type="sibTrans" cxnId="{931C4C5F-C750-4F92-B3E5-D5B97042DF41}">
      <dgm:prSet/>
      <dgm:spPr/>
      <dgm:t>
        <a:bodyPr/>
        <a:lstStyle/>
        <a:p>
          <a:endParaRPr lang="zh-TW" altLang="en-US"/>
        </a:p>
      </dgm:t>
    </dgm:pt>
    <dgm:pt modelId="{7DA71E88-C442-44B5-BC25-4B69EED53282}" type="parTrans" cxnId="{931C4C5F-C750-4F92-B3E5-D5B97042DF41}">
      <dgm:prSet/>
      <dgm:spPr/>
      <dgm:t>
        <a:bodyPr/>
        <a:lstStyle/>
        <a:p>
          <a:endParaRPr lang="zh-TW" altLang="en-US"/>
        </a:p>
      </dgm:t>
    </dgm:pt>
    <dgm:pt modelId="{81184C62-B241-4437-8855-B6119305E650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透過圖資處</a:t>
          </a:r>
          <a:r>
            <a:rPr lang="zh-TW" altLang="en-US" sz="1800" dirty="0" smtClean="0">
              <a:latin typeface="標楷體" pitchFamily="65" charset="-120"/>
              <a:ea typeface="標楷體" pitchFamily="65" charset="-120"/>
              <a:hlinkClick xmlns:r="http://schemas.openxmlformats.org/officeDocument/2006/relationships" r:id="rId1"/>
            </a:rPr>
            <a:t>館藏目錄</a:t>
          </a:r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、電子資源服務網頁，了解本校圖書館有無所需圖書資源</a:t>
          </a:r>
          <a:r>
            <a:rPr lang="en-US" altLang="zh-TW" sz="18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含電子書、電子期刊、資料庫、數位論文</a:t>
          </a:r>
          <a:r>
            <a:rPr lang="en-US" altLang="zh-TW" sz="1800" dirty="0" smtClean="0">
              <a:latin typeface="標楷體" pitchFamily="65" charset="-120"/>
              <a:ea typeface="標楷體" pitchFamily="65" charset="-120"/>
            </a:rPr>
            <a:t>)</a:t>
          </a:r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，或透過搜尋引擎查詢免費電子資源</a:t>
          </a:r>
          <a:endParaRPr lang="zh-TW" altLang="en-US" sz="1800" dirty="0">
            <a:latin typeface="標楷體" pitchFamily="65" charset="-120"/>
            <a:ea typeface="標楷體" pitchFamily="65" charset="-120"/>
          </a:endParaRPr>
        </a:p>
      </dgm:t>
    </dgm:pt>
    <dgm:pt modelId="{1EA2CB40-C56F-4723-B2D8-523682BC4B25}" type="sibTrans" cxnId="{0F33C783-1AC0-4461-B634-750E02106A84}">
      <dgm:prSet/>
      <dgm:spPr/>
      <dgm:t>
        <a:bodyPr/>
        <a:lstStyle/>
        <a:p>
          <a:endParaRPr lang="zh-TW" altLang="en-US"/>
        </a:p>
      </dgm:t>
    </dgm:pt>
    <dgm:pt modelId="{34E25571-19ED-4D73-970F-EB7FF79E1420}" type="parTrans" cxnId="{0F33C783-1AC0-4461-B634-750E02106A84}">
      <dgm:prSet/>
      <dgm:spPr/>
      <dgm:t>
        <a:bodyPr/>
        <a:lstStyle/>
        <a:p>
          <a:endParaRPr lang="zh-TW" altLang="en-US"/>
        </a:p>
      </dgm:t>
    </dgm:pt>
    <dgm:pt modelId="{7298B965-0FA9-41B0-9E44-E4F8D28108E0}" type="pres">
      <dgm:prSet presAssocID="{43F968B2-BDEE-4FAB-A52B-714061E34F1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3600AE2-31BF-41A4-8A44-1C08504C3278}" type="pres">
      <dgm:prSet presAssocID="{FC31A201-5281-4F50-A3AF-CD4A219C2398}" presName="composite" presStyleCnt="0"/>
      <dgm:spPr/>
    </dgm:pt>
    <dgm:pt modelId="{DE8791AB-2232-44DE-841B-643667EA885C}" type="pres">
      <dgm:prSet presAssocID="{FC31A201-5281-4F50-A3AF-CD4A219C239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36023C-250C-4219-9802-9BF0D6CA7FFD}" type="pres">
      <dgm:prSet presAssocID="{FC31A201-5281-4F50-A3AF-CD4A219C2398}" presName="descendantText" presStyleLbl="alignAcc1" presStyleIdx="0" presStyleCnt="3" custLinFactNeighborX="-1240" custLinFactNeighborY="31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2C6C61-8091-4338-959C-6865351830DA}" type="pres">
      <dgm:prSet presAssocID="{EC1D742B-08E7-41B1-853C-8DB5B4B23242}" presName="sp" presStyleCnt="0"/>
      <dgm:spPr/>
    </dgm:pt>
    <dgm:pt modelId="{E7D437CF-5741-4B2C-919F-AB071D11D97D}" type="pres">
      <dgm:prSet presAssocID="{9B226287-03B2-4C4A-97D6-40750F5438AC}" presName="composite" presStyleCnt="0"/>
      <dgm:spPr/>
    </dgm:pt>
    <dgm:pt modelId="{255080FF-266D-4DC8-A9CC-4180925A36BE}" type="pres">
      <dgm:prSet presAssocID="{9B226287-03B2-4C4A-97D6-40750F5438A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50923C-B7DE-4EB7-A43F-DA13731A58A7}" type="pres">
      <dgm:prSet presAssocID="{9B226287-03B2-4C4A-97D6-40750F5438AC}" presName="descendantText" presStyleLbl="alignAcc1" presStyleIdx="1" presStyleCnt="3" custScaleY="14260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6A0AB7-155F-47FF-AB47-47D17998E96A}" type="pres">
      <dgm:prSet presAssocID="{9C46F53A-1433-4E06-BE18-FF74F9EBA131}" presName="sp" presStyleCnt="0"/>
      <dgm:spPr/>
    </dgm:pt>
    <dgm:pt modelId="{8AE4D0E4-1470-47E3-AD1B-B4AF545370B5}" type="pres">
      <dgm:prSet presAssocID="{9A7B5170-B684-44E8-8A4F-FA490E04B679}" presName="composite" presStyleCnt="0"/>
      <dgm:spPr/>
    </dgm:pt>
    <dgm:pt modelId="{911CF6DA-C334-40F1-9821-95424F438C66}" type="pres">
      <dgm:prSet presAssocID="{9A7B5170-B684-44E8-8A4F-FA490E04B67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491E0E-36D4-4128-8D03-216344AAF59B}" type="pres">
      <dgm:prSet presAssocID="{9A7B5170-B684-44E8-8A4F-FA490E04B679}" presName="descendantText" presStyleLbl="alignAcc1" presStyleIdx="2" presStyleCnt="3" custLinFactNeighborX="253" custLinFactNeighborY="59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4F87735-0103-4EB9-A42F-2D2DE5C44E27}" srcId="{43F968B2-BDEE-4FAB-A52B-714061E34F12}" destId="{FC31A201-5281-4F50-A3AF-CD4A219C2398}" srcOrd="0" destOrd="0" parTransId="{A3A5DAC3-1AB5-45A9-A979-5A4FA49D415C}" sibTransId="{EC1D742B-08E7-41B1-853C-8DB5B4B23242}"/>
    <dgm:cxn modelId="{A2F0EF2F-A145-4025-A766-823CF95ACBF7}" type="presOf" srcId="{840A3835-52D7-4506-BAAE-534F997FF680}" destId="{4C491E0E-36D4-4128-8D03-216344AAF59B}" srcOrd="0" destOrd="1" presId="urn:microsoft.com/office/officeart/2005/8/layout/chevron2"/>
    <dgm:cxn modelId="{0B698770-127A-49D3-A73E-9CCAFAE3B733}" type="presOf" srcId="{9A7B5170-B684-44E8-8A4F-FA490E04B679}" destId="{911CF6DA-C334-40F1-9821-95424F438C66}" srcOrd="0" destOrd="0" presId="urn:microsoft.com/office/officeart/2005/8/layout/chevron2"/>
    <dgm:cxn modelId="{2D5C2E53-F983-4723-B4C3-D9B5CF5C674F}" srcId="{9A7B5170-B684-44E8-8A4F-FA490E04B679}" destId="{840A3835-52D7-4506-BAAE-534F997FF680}" srcOrd="1" destOrd="0" parTransId="{B65BC0B3-252F-4EE7-8B42-91C3DC17D8F5}" sibTransId="{A09260BA-9DE0-4479-A354-3015E45B8464}"/>
    <dgm:cxn modelId="{AF5E88E0-4D50-4B27-9BB6-E99355198CF8}" type="presOf" srcId="{43F968B2-BDEE-4FAB-A52B-714061E34F12}" destId="{7298B965-0FA9-41B0-9E44-E4F8D28108E0}" srcOrd="0" destOrd="0" presId="urn:microsoft.com/office/officeart/2005/8/layout/chevron2"/>
    <dgm:cxn modelId="{9DA9F154-0D70-4D5E-96DD-DF3FD96CD412}" type="presOf" srcId="{8F798C51-1D77-49D0-8F40-54C31C2AB74B}" destId="{4C491E0E-36D4-4128-8D03-216344AAF59B}" srcOrd="0" destOrd="0" presId="urn:microsoft.com/office/officeart/2005/8/layout/chevron2"/>
    <dgm:cxn modelId="{AE691A2C-878B-4B71-A90A-F89614EA39E9}" srcId="{43F968B2-BDEE-4FAB-A52B-714061E34F12}" destId="{9A7B5170-B684-44E8-8A4F-FA490E04B679}" srcOrd="2" destOrd="0" parTransId="{4E4E8136-351D-4D3F-9694-FA25A70A1476}" sibTransId="{13D01AE5-2562-4DCC-A2EC-1EAFB85F7E49}"/>
    <dgm:cxn modelId="{E723A56F-CA49-4E7A-8CD5-F70A55209633}" srcId="{43F968B2-BDEE-4FAB-A52B-714061E34F12}" destId="{9B226287-03B2-4C4A-97D6-40750F5438AC}" srcOrd="1" destOrd="0" parTransId="{E60F2A54-3D90-4F1D-BE67-3BEC8A9F65F7}" sibTransId="{9C46F53A-1433-4E06-BE18-FF74F9EBA131}"/>
    <dgm:cxn modelId="{7E5F5CD4-E236-4C3E-8B22-C4D75594F1F7}" type="presOf" srcId="{9B226287-03B2-4C4A-97D6-40750F5438AC}" destId="{255080FF-266D-4DC8-A9CC-4180925A36BE}" srcOrd="0" destOrd="0" presId="urn:microsoft.com/office/officeart/2005/8/layout/chevron2"/>
    <dgm:cxn modelId="{931C4C5F-C750-4F92-B3E5-D5B97042DF41}" srcId="{FC31A201-5281-4F50-A3AF-CD4A219C2398}" destId="{50C4C0C5-CAA0-44C5-9A65-6839A6C89D6F}" srcOrd="1" destOrd="0" parTransId="{7DA71E88-C442-44B5-BC25-4B69EED53282}" sibTransId="{F5256DDA-A8DF-49D3-ABC3-F51C3B0F5A7A}"/>
    <dgm:cxn modelId="{5D5E932F-C8DC-4F3D-871F-4F138F1FEAE3}" srcId="{FC31A201-5281-4F50-A3AF-CD4A219C2398}" destId="{485D8457-6158-4343-89D2-C1F56AE15C69}" srcOrd="0" destOrd="0" parTransId="{0882DCB5-20DE-4629-91DC-02834459220B}" sibTransId="{06077D2D-7FD7-4D82-BA51-04F64735981B}"/>
    <dgm:cxn modelId="{C63F0C70-1A02-4AAE-AE0C-0A34B2E6D766}" srcId="{9B226287-03B2-4C4A-97D6-40750F5438AC}" destId="{3D3D537A-6BEF-4B9C-BD09-6A0189F301A5}" srcOrd="0" destOrd="0" parTransId="{F7FF1FCA-03EA-4066-825F-F97F32823152}" sibTransId="{24BFAF3D-61A2-4B7E-A191-5D121160E4D8}"/>
    <dgm:cxn modelId="{9FF04510-DDBE-421D-9579-288F37567C09}" type="presOf" srcId="{81184C62-B241-4437-8855-B6119305E650}" destId="{8B50923C-B7DE-4EB7-A43F-DA13731A58A7}" srcOrd="0" destOrd="1" presId="urn:microsoft.com/office/officeart/2005/8/layout/chevron2"/>
    <dgm:cxn modelId="{DE5EE0AC-920B-4890-9FB6-19F258EB35BA}" type="presOf" srcId="{50C4C0C5-CAA0-44C5-9A65-6839A6C89D6F}" destId="{BF36023C-250C-4219-9802-9BF0D6CA7FFD}" srcOrd="0" destOrd="1" presId="urn:microsoft.com/office/officeart/2005/8/layout/chevron2"/>
    <dgm:cxn modelId="{2BFEFB5B-29EF-4A2F-B4CA-900CA945D9AF}" type="presOf" srcId="{3D3D537A-6BEF-4B9C-BD09-6A0189F301A5}" destId="{8B50923C-B7DE-4EB7-A43F-DA13731A58A7}" srcOrd="0" destOrd="0" presId="urn:microsoft.com/office/officeart/2005/8/layout/chevron2"/>
    <dgm:cxn modelId="{B7864A13-5AE9-450B-A84D-FAF0135A01B5}" type="presOf" srcId="{FC31A201-5281-4F50-A3AF-CD4A219C2398}" destId="{DE8791AB-2232-44DE-841B-643667EA885C}" srcOrd="0" destOrd="0" presId="urn:microsoft.com/office/officeart/2005/8/layout/chevron2"/>
    <dgm:cxn modelId="{F5C39ACC-4445-4D77-A238-164E457660B8}" srcId="{9A7B5170-B684-44E8-8A4F-FA490E04B679}" destId="{8F798C51-1D77-49D0-8F40-54C31C2AB74B}" srcOrd="0" destOrd="0" parTransId="{506C2FB1-0685-4960-B36B-AF185E469DB3}" sibTransId="{63C3D136-77CF-4729-B038-4F642CBAAF3B}"/>
    <dgm:cxn modelId="{CDF2344C-9EF8-4DAD-B14E-F9170253CE2F}" type="presOf" srcId="{485D8457-6158-4343-89D2-C1F56AE15C69}" destId="{BF36023C-250C-4219-9802-9BF0D6CA7FFD}" srcOrd="0" destOrd="0" presId="urn:microsoft.com/office/officeart/2005/8/layout/chevron2"/>
    <dgm:cxn modelId="{0F33C783-1AC0-4461-B634-750E02106A84}" srcId="{9B226287-03B2-4C4A-97D6-40750F5438AC}" destId="{81184C62-B241-4437-8855-B6119305E650}" srcOrd="1" destOrd="0" parTransId="{34E25571-19ED-4D73-970F-EB7FF79E1420}" sibTransId="{1EA2CB40-C56F-4723-B2D8-523682BC4B25}"/>
    <dgm:cxn modelId="{B16EFB1C-6CEF-4B87-9836-2BA0B5B96EBD}" type="presParOf" srcId="{7298B965-0FA9-41B0-9E44-E4F8D28108E0}" destId="{63600AE2-31BF-41A4-8A44-1C08504C3278}" srcOrd="0" destOrd="0" presId="urn:microsoft.com/office/officeart/2005/8/layout/chevron2"/>
    <dgm:cxn modelId="{1D7E3218-E823-4803-9911-049CA1C8FE20}" type="presParOf" srcId="{63600AE2-31BF-41A4-8A44-1C08504C3278}" destId="{DE8791AB-2232-44DE-841B-643667EA885C}" srcOrd="0" destOrd="0" presId="urn:microsoft.com/office/officeart/2005/8/layout/chevron2"/>
    <dgm:cxn modelId="{182EFF10-3349-454C-A8D1-85F1DCF9DCED}" type="presParOf" srcId="{63600AE2-31BF-41A4-8A44-1C08504C3278}" destId="{BF36023C-250C-4219-9802-9BF0D6CA7FFD}" srcOrd="1" destOrd="0" presId="urn:microsoft.com/office/officeart/2005/8/layout/chevron2"/>
    <dgm:cxn modelId="{06E9E815-8C57-4565-8925-8FCE72E7E167}" type="presParOf" srcId="{7298B965-0FA9-41B0-9E44-E4F8D28108E0}" destId="{F32C6C61-8091-4338-959C-6865351830DA}" srcOrd="1" destOrd="0" presId="urn:microsoft.com/office/officeart/2005/8/layout/chevron2"/>
    <dgm:cxn modelId="{8E24972C-AA81-41BE-8D95-78B5B211F8A4}" type="presParOf" srcId="{7298B965-0FA9-41B0-9E44-E4F8D28108E0}" destId="{E7D437CF-5741-4B2C-919F-AB071D11D97D}" srcOrd="2" destOrd="0" presId="urn:microsoft.com/office/officeart/2005/8/layout/chevron2"/>
    <dgm:cxn modelId="{A9FABE8C-56B1-4721-BDAA-229F5C20A212}" type="presParOf" srcId="{E7D437CF-5741-4B2C-919F-AB071D11D97D}" destId="{255080FF-266D-4DC8-A9CC-4180925A36BE}" srcOrd="0" destOrd="0" presId="urn:microsoft.com/office/officeart/2005/8/layout/chevron2"/>
    <dgm:cxn modelId="{EB47C6C0-83EB-4B80-A64E-05A6947B8ACD}" type="presParOf" srcId="{E7D437CF-5741-4B2C-919F-AB071D11D97D}" destId="{8B50923C-B7DE-4EB7-A43F-DA13731A58A7}" srcOrd="1" destOrd="0" presId="urn:microsoft.com/office/officeart/2005/8/layout/chevron2"/>
    <dgm:cxn modelId="{D5351353-15B8-4D63-99F7-D5E166091F9A}" type="presParOf" srcId="{7298B965-0FA9-41B0-9E44-E4F8D28108E0}" destId="{B16A0AB7-155F-47FF-AB47-47D17998E96A}" srcOrd="3" destOrd="0" presId="urn:microsoft.com/office/officeart/2005/8/layout/chevron2"/>
    <dgm:cxn modelId="{03A0F4B1-59AC-4181-97A1-E093B99D3A58}" type="presParOf" srcId="{7298B965-0FA9-41B0-9E44-E4F8D28108E0}" destId="{8AE4D0E4-1470-47E3-AD1B-B4AF545370B5}" srcOrd="4" destOrd="0" presId="urn:microsoft.com/office/officeart/2005/8/layout/chevron2"/>
    <dgm:cxn modelId="{B69BF18A-510E-46D1-8AE0-78CFFF6BD9A0}" type="presParOf" srcId="{8AE4D0E4-1470-47E3-AD1B-B4AF545370B5}" destId="{911CF6DA-C334-40F1-9821-95424F438C66}" srcOrd="0" destOrd="0" presId="urn:microsoft.com/office/officeart/2005/8/layout/chevron2"/>
    <dgm:cxn modelId="{ABCEF598-F860-4249-84A5-DD62A8C7E29E}" type="presParOf" srcId="{8AE4D0E4-1470-47E3-AD1B-B4AF545370B5}" destId="{4C491E0E-36D4-4128-8D03-216344AAF59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8791AB-2232-44DE-841B-643667EA885C}">
      <dsp:nvSpPr>
        <dsp:cNvPr id="0" name=""/>
        <dsp:cNvSpPr/>
      </dsp:nvSpPr>
      <dsp:spPr>
        <a:xfrm rot="5400000">
          <a:off x="-228215" y="236970"/>
          <a:ext cx="1521436" cy="106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步驟</a:t>
          </a:r>
          <a:r>
            <a:rPr lang="en-US" altLang="zh-TW" sz="2700" kern="1200" dirty="0" smtClean="0"/>
            <a:t>1</a:t>
          </a:r>
          <a:endParaRPr lang="zh-TW" altLang="en-US" sz="2700" kern="1200" dirty="0"/>
        </a:p>
      </dsp:txBody>
      <dsp:txXfrm rot="5400000">
        <a:off x="-228215" y="236970"/>
        <a:ext cx="1521436" cy="1065005"/>
      </dsp:txXfrm>
    </dsp:sp>
    <dsp:sp modelId="{BF36023C-250C-4219-9802-9BF0D6CA7FFD}">
      <dsp:nvSpPr>
        <dsp:cNvPr id="0" name=""/>
        <dsp:cNvSpPr/>
      </dsp:nvSpPr>
      <dsp:spPr>
        <a:xfrm rot="5400000">
          <a:off x="3480095" y="-2449007"/>
          <a:ext cx="988933" cy="59670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蒐集資料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圖書、期刊、學位論文、網路資源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3480095" y="-2449007"/>
        <a:ext cx="988933" cy="5967098"/>
      </dsp:txXfrm>
    </dsp:sp>
    <dsp:sp modelId="{255080FF-266D-4DC8-A9CC-4180925A36BE}">
      <dsp:nvSpPr>
        <dsp:cNvPr id="0" name=""/>
        <dsp:cNvSpPr/>
      </dsp:nvSpPr>
      <dsp:spPr>
        <a:xfrm rot="5400000">
          <a:off x="-228215" y="1784848"/>
          <a:ext cx="1521436" cy="106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步驟</a:t>
          </a:r>
          <a:r>
            <a:rPr lang="en-US" altLang="zh-TW" sz="2700" kern="1200" dirty="0" smtClean="0"/>
            <a:t>2</a:t>
          </a:r>
          <a:endParaRPr lang="zh-TW" altLang="en-US" sz="2700" kern="1200" dirty="0"/>
        </a:p>
      </dsp:txBody>
      <dsp:txXfrm rot="5400000">
        <a:off x="-228215" y="1784848"/>
        <a:ext cx="1521436" cy="1065005"/>
      </dsp:txXfrm>
    </dsp:sp>
    <dsp:sp modelId="{8B50923C-B7DE-4EB7-A43F-DA13731A58A7}">
      <dsp:nvSpPr>
        <dsp:cNvPr id="0" name=""/>
        <dsp:cNvSpPr/>
      </dsp:nvSpPr>
      <dsp:spPr>
        <a:xfrm rot="5400000">
          <a:off x="3343425" y="-932449"/>
          <a:ext cx="1410259" cy="59670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確認海大有無實體或虛擬館藏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透過圖資處</a:t>
          </a:r>
          <a:r>
            <a:rPr lang="zh-TW" altLang="en-US" sz="1800" kern="1200" dirty="0" smtClean="0">
              <a:latin typeface="標楷體" pitchFamily="65" charset="-120"/>
              <a:ea typeface="標楷體" pitchFamily="65" charset="-120"/>
              <a:hlinkClick xmlns:r="http://schemas.openxmlformats.org/officeDocument/2006/relationships" r:id="rId1"/>
            </a:rPr>
            <a:t>館藏目錄</a:t>
          </a: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、電子資源服務網頁，了解本校圖書館有無所需圖書資源</a:t>
          </a:r>
          <a:r>
            <a:rPr lang="en-US" altLang="zh-TW" sz="18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含電子書、電子期刊、資料庫、數位論文</a:t>
          </a:r>
          <a:r>
            <a:rPr lang="en-US" altLang="zh-TW" sz="1800" kern="1200" dirty="0" smtClean="0">
              <a:latin typeface="標楷體" pitchFamily="65" charset="-120"/>
              <a:ea typeface="標楷體" pitchFamily="65" charset="-120"/>
            </a:rPr>
            <a:t>)</a:t>
          </a: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，或透過搜尋引擎查詢免費電子資源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3343425" y="-932449"/>
        <a:ext cx="1410259" cy="5967098"/>
      </dsp:txXfrm>
    </dsp:sp>
    <dsp:sp modelId="{911CF6DA-C334-40F1-9821-95424F438C66}">
      <dsp:nvSpPr>
        <dsp:cNvPr id="0" name=""/>
        <dsp:cNvSpPr/>
      </dsp:nvSpPr>
      <dsp:spPr>
        <a:xfrm rot="5400000">
          <a:off x="-228215" y="3122063"/>
          <a:ext cx="1521436" cy="106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步驟</a:t>
          </a:r>
          <a:r>
            <a:rPr lang="en-US" altLang="zh-TW" sz="2700" kern="1200" dirty="0" smtClean="0"/>
            <a:t>3</a:t>
          </a:r>
          <a:endParaRPr lang="zh-TW" altLang="en-US" sz="2700" kern="1200" dirty="0"/>
        </a:p>
      </dsp:txBody>
      <dsp:txXfrm rot="5400000">
        <a:off x="-228215" y="3122063"/>
        <a:ext cx="1521436" cy="1065005"/>
      </dsp:txXfrm>
    </dsp:sp>
    <dsp:sp modelId="{4C491E0E-36D4-4128-8D03-216344AAF59B}">
      <dsp:nvSpPr>
        <dsp:cNvPr id="0" name=""/>
        <dsp:cNvSpPr/>
      </dsp:nvSpPr>
      <dsp:spPr>
        <a:xfrm rot="5400000">
          <a:off x="3554087" y="463241"/>
          <a:ext cx="988933" cy="59670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海大有的實體或虛擬館藏，直接借閱、影印、下載存檔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無法直接取得者，透過館際合作途徑申請複印或借閱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3554087" y="463241"/>
        <a:ext cx="988933" cy="5967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B6AC5-6ADB-4D60-A59D-921DCB3EBF61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11736-1CD6-48A7-81FA-C7F5C94201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1736-1CD6-48A7-81FA-C7F5C942015D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022E14-F047-4EC4-8E2A-E6A982655978}" type="slidenum">
              <a:rPr lang="en-US" altLang="zh-TW" smtClean="0">
                <a:ea typeface="新細明體" charset="-120"/>
              </a:rPr>
              <a:pPr/>
              <a:t>26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5C21E5-CCC7-4BFD-8E8E-94BA3611611E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902BC8-7332-44CB-AE66-8800B411705B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1736-1CD6-48A7-81FA-C7F5C942015D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1736-1CD6-48A7-81FA-C7F5C942015D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1736-1CD6-48A7-81FA-C7F5C942015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1736-1CD6-48A7-81FA-C7F5C942015D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957DF6-0010-4081-B0FD-A0FE4238B59E}" type="slidenum">
              <a:rPr lang="en-US" altLang="zh-TW" smtClean="0">
                <a:ea typeface="新細明體" charset="-120"/>
              </a:rPr>
              <a:pPr/>
              <a:t>20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159E69-5EEF-45C0-80F6-F7CC41AF0E7C}" type="slidenum">
              <a:rPr lang="en-US" altLang="zh-TW" smtClean="0">
                <a:ea typeface="新細明體" charset="-120"/>
              </a:rPr>
              <a:pPr/>
              <a:t>21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273AFF-6055-4781-9B52-9A0BC2D3F318}" type="slidenum">
              <a:rPr lang="en-US" altLang="zh-TW" smtClean="0">
                <a:ea typeface="新細明體" charset="-120"/>
              </a:rPr>
              <a:pPr/>
              <a:t>22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62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3B51-6A9F-4CB0-AFB2-DE599F2178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AF1EC-F96C-4354-805A-884C5C6C03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F32CB-B191-4146-AE37-DCB38F96FD86}" type="datetimeFigureOut">
              <a:rPr lang="zh-TW" altLang="en-US" smtClean="0"/>
              <a:pPr/>
              <a:t>2011/8/22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b.ntou.edu.tw/readers/course/now.php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staff@mail.ntou.edu.tw?subject=From%20WWW:" TargetMode="External"/><Relationship Id="rId2" Type="http://schemas.openxmlformats.org/officeDocument/2006/relationships/hyperlink" Target="mailto:lit@mail.ntou.edu.tw?subject=From%20WWW: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wmf"/><Relationship Id="rId5" Type="http://schemas.openxmlformats.org/officeDocument/2006/relationships/image" Target="../media/image59.jpeg"/><Relationship Id="rId4" Type="http://schemas.openxmlformats.org/officeDocument/2006/relationships/hyperlink" Target="http://li.ntou.edu.tw/sub_page/1intro/org.php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368152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戀上海大圖書館</a:t>
            </a:r>
            <a:endParaRPr lang="zh-TW" altLang="en-US" sz="7200" dirty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6308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en-US" altLang="zh-TW" dirty="0" smtClean="0"/>
          </a:p>
          <a:p>
            <a:pPr algn="ctr">
              <a:buNone/>
            </a:pPr>
            <a:endParaRPr lang="en-US" altLang="zh-TW" dirty="0"/>
          </a:p>
          <a:p>
            <a:pPr algn="ctr">
              <a:buNone/>
            </a:pPr>
            <a:endParaRPr lang="en-US" altLang="zh-TW" dirty="0" smtClean="0"/>
          </a:p>
          <a:p>
            <a:pPr algn="ctr">
              <a:buNone/>
            </a:pPr>
            <a:endParaRPr lang="en-US" altLang="zh-TW" dirty="0"/>
          </a:p>
          <a:p>
            <a:pPr algn="ctr">
              <a:buNone/>
            </a:pPr>
            <a:r>
              <a:rPr lang="zh-TW" altLang="en-US" sz="5100" b="1" dirty="0" smtClean="0">
                <a:solidFill>
                  <a:srgbClr val="9933FF"/>
                </a:solidFill>
                <a:latin typeface="標楷體" pitchFamily="65" charset="-120"/>
                <a:ea typeface="標楷體" pitchFamily="65" charset="-120"/>
              </a:rPr>
              <a:t>圖書暨資訊處參考諮詢組</a:t>
            </a:r>
            <a:endParaRPr lang="en-US" altLang="zh-TW" sz="5100" b="1" dirty="0" smtClean="0">
              <a:solidFill>
                <a:srgbClr val="9933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buNone/>
            </a:pPr>
            <a:r>
              <a:rPr lang="en-US" altLang="zh-TW" sz="5100" b="1" dirty="0" smtClean="0">
                <a:solidFill>
                  <a:srgbClr val="9933FF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5100" b="1" dirty="0" smtClean="0">
                <a:solidFill>
                  <a:srgbClr val="9933FF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5100" b="1" dirty="0" smtClean="0">
                <a:solidFill>
                  <a:srgbClr val="9933FF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5100" b="1" dirty="0" smtClean="0">
                <a:solidFill>
                  <a:srgbClr val="9933FF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5100" b="1" dirty="0" smtClean="0">
                <a:solidFill>
                  <a:srgbClr val="9933FF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sz="5100" b="1" dirty="0" smtClean="0">
                <a:solidFill>
                  <a:srgbClr val="9933FF"/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sz="5100" b="1" dirty="0">
              <a:solidFill>
                <a:srgbClr val="9933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30" name="Picture 6" descr="C:\Users\li\AppData\Local\Microsoft\Windows\Temporary Internet Files\Content.IE5\QLK04SC3\MC90041271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466584"/>
            <a:ext cx="2304257" cy="2223559"/>
          </a:xfrm>
          <a:prstGeom prst="rect">
            <a:avLst/>
          </a:prstGeom>
          <a:noFill/>
        </p:spPr>
      </p:pic>
      <p:pic>
        <p:nvPicPr>
          <p:cNvPr id="1031" name="Picture 7" descr="C:\Users\li\AppData\Local\Microsoft\Windows\Temporary Internet Files\Content.IE5\DZVLTPDH\MC90042083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797152"/>
            <a:ext cx="1667866" cy="822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320480" cy="4248473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B1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紙本報紙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中國時報、工商時報、經濟日報、自由時報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1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4499992" y="1268760"/>
            <a:ext cx="4464496" cy="4320480"/>
          </a:xfrm>
        </p:spPr>
        <p:txBody>
          <a:bodyPr/>
          <a:lstStyle/>
          <a:p>
            <a:r>
              <a:rPr lang="en-US" altLang="zh-TW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2F</a:t>
            </a:r>
            <a:r>
              <a:rPr lang="zh-TW" altLang="en-US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 觸碰螢幕系統</a:t>
            </a:r>
            <a:endParaRPr lang="en-US" altLang="zh-TW" sz="3200" dirty="0" smtClean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  <a:p>
            <a:pPr marL="990600" indent="-625475"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聯合報、經濟日報、聯合晚報、</a:t>
            </a:r>
            <a:r>
              <a:rPr lang="en-US" altLang="zh-TW" sz="1800" dirty="0" err="1" smtClean="0">
                <a:latin typeface="標楷體" pitchFamily="65" charset="-120"/>
                <a:ea typeface="標楷體" pitchFamily="65" charset="-120"/>
              </a:rPr>
              <a:t>Upaper</a:t>
            </a:r>
            <a:endParaRPr lang="zh-TW" altLang="en-US" sz="18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6" descr="\\stage\public\picture\20100804 館舍照片\DSCN9601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349118" y="2492896"/>
            <a:ext cx="393485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SC00873"/>
          <p:cNvPicPr>
            <a:picLocks noChangeAspect="1" noChangeArrowheads="1"/>
          </p:cNvPicPr>
          <p:nvPr/>
        </p:nvPicPr>
        <p:blipFill>
          <a:blip r:embed="rId4" cstate="print">
            <a:lum bright="7000"/>
          </a:blip>
          <a:srcRect/>
          <a:stretch>
            <a:fillRect/>
          </a:stretch>
        </p:blipFill>
        <p:spPr bwMode="auto">
          <a:xfrm>
            <a:off x="4355976" y="2473081"/>
            <a:ext cx="4661527" cy="29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467544" y="544522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3200" b="1" dirty="0" smtClean="0">
                <a:solidFill>
                  <a:srgbClr val="2D11FB"/>
                </a:solidFill>
              </a:rPr>
              <a:t>‧</a:t>
            </a:r>
            <a:r>
              <a:rPr lang="zh-TW" altLang="en-US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線上報紙</a:t>
            </a:r>
            <a:r>
              <a:rPr lang="zh-TW" altLang="en-US" sz="2000" dirty="0" smtClean="0"/>
              <a:t>：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知識贏家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中國時報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、聯合知識庫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聯合報、經濟日報、聯合晚報、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Upaper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、慧科大中華新聞網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兩岸四地及亞洲之新聞報章，包括自由時報、蘋果日報、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China Post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、遠見、商周、萬寶週刊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…)</a:t>
            </a:r>
            <a:endParaRPr lang="zh-TW" altLang="en-US" sz="2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467544" y="1772816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4644008" y="1700808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l"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n-cs"/>
              </a:rPr>
              <a:t>看報紙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/>
            </a:r>
            <a:br>
              <a:rPr lang="en-US" altLang="zh-TW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</a:br>
            <a:r>
              <a:rPr lang="en-US" altLang="zh-TW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/>
            </a:r>
            <a:br>
              <a:rPr lang="en-US" altLang="zh-TW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</a:br>
            <a:r>
              <a:rPr lang="en-US" altLang="zh-TW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/>
            </a:r>
            <a:br>
              <a:rPr lang="en-US" altLang="zh-TW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</a:br>
            <a:endParaRPr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4067944" y="1124744"/>
            <a:ext cx="4896544" cy="5256584"/>
          </a:xfrm>
        </p:spPr>
        <p:txBody>
          <a:bodyPr/>
          <a:lstStyle/>
          <a:p>
            <a:pPr>
              <a:buNone/>
            </a:pPr>
            <a:r>
              <a:rPr lang="zh-TW" altLang="en-US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空中走廊     </a:t>
            </a:r>
            <a:endParaRPr lang="en-US" altLang="zh-TW" sz="3200" dirty="0" smtClean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             二館</a:t>
            </a:r>
            <a:r>
              <a:rPr lang="en-US" altLang="zh-TW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樓</a:t>
            </a:r>
            <a:endParaRPr lang="en-US" altLang="zh-TW" sz="3200" dirty="0" smtClean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            </a:t>
            </a:r>
            <a:endParaRPr lang="en-US" altLang="zh-TW" sz="3200" dirty="0" smtClean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sz="32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0" y="2132856"/>
            <a:ext cx="3538736" cy="40219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   圖書一館</a:t>
            </a:r>
            <a:r>
              <a:rPr lang="en-US" altLang="zh-TW" sz="32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2F</a:t>
            </a:r>
            <a:endParaRPr lang="zh-TW" altLang="en-US" sz="3200" dirty="0" smtClean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11" descr="DSCN8153"/>
          <p:cNvPicPr>
            <a:picLocks noChangeAspect="1" noChangeArrowheads="1"/>
          </p:cNvPicPr>
          <p:nvPr/>
        </p:nvPicPr>
        <p:blipFill>
          <a:blip r:embed="rId3" cstate="print">
            <a:lum bright="21000"/>
          </a:blip>
          <a:srcRect/>
          <a:stretch>
            <a:fillRect/>
          </a:stretch>
        </p:blipFill>
        <p:spPr bwMode="auto">
          <a:xfrm>
            <a:off x="6310116" y="2204864"/>
            <a:ext cx="2833884" cy="244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DSCN8141"/>
          <p:cNvPicPr>
            <a:picLocks noChangeAspect="1" noChangeArrowheads="1"/>
          </p:cNvPicPr>
          <p:nvPr/>
        </p:nvPicPr>
        <p:blipFill>
          <a:blip r:embed="rId4" cstate="print">
            <a:lum bright="17000"/>
          </a:blip>
          <a:srcRect/>
          <a:stretch>
            <a:fillRect/>
          </a:stretch>
        </p:blipFill>
        <p:spPr>
          <a:xfrm>
            <a:off x="6444208" y="4662487"/>
            <a:ext cx="2520950" cy="2195513"/>
          </a:xfrm>
          <a:prstGeom prst="rect">
            <a:avLst/>
          </a:prstGeom>
          <a:noFill/>
        </p:spPr>
      </p:pic>
      <p:pic>
        <p:nvPicPr>
          <p:cNvPr id="2050" name="圖片 18" descr="C:\Users\jenny\Desktop\LibPic\20100912\101CPC__\DSC_0102.JPG"/>
          <p:cNvPicPr>
            <a:picLocks noChangeArrowheads="1"/>
          </p:cNvPicPr>
          <p:nvPr/>
        </p:nvPicPr>
        <p:blipFill>
          <a:blip r:embed="rId5" cstate="print">
            <a:lum bright="14000"/>
          </a:blip>
          <a:srcRect/>
          <a:stretch>
            <a:fillRect/>
          </a:stretch>
        </p:blipFill>
        <p:spPr bwMode="auto">
          <a:xfrm>
            <a:off x="0" y="2924944"/>
            <a:ext cx="381642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4139952" y="5589240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沉殿心靈、轉換心情</a:t>
            </a:r>
            <a:endParaRPr lang="zh-TW" altLang="en-US" sz="2800" b="1" dirty="0"/>
          </a:p>
        </p:txBody>
      </p:sp>
      <p:sp>
        <p:nvSpPr>
          <p:cNvPr id="14" name="向下箭號 13"/>
          <p:cNvSpPr/>
          <p:nvPr/>
        </p:nvSpPr>
        <p:spPr>
          <a:xfrm>
            <a:off x="2915816" y="2276872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AutoShape 6"/>
          <p:cNvSpPr txBox="1">
            <a:spLocks noChangeArrowheads="1"/>
          </p:cNvSpPr>
          <p:nvPr/>
        </p:nvSpPr>
        <p:spPr bwMode="auto">
          <a:xfrm>
            <a:off x="0" y="0"/>
            <a:ext cx="9144000" cy="1124744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j-cs"/>
              </a:rPr>
              <a:t>課間空堂、愛睏或累了的時候</a:t>
            </a:r>
            <a:endParaRPr lang="en-US" altLang="zh-TW" sz="48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  <a:cs typeface="+mj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lum bright="14000"/>
          </a:blip>
          <a:srcRect/>
          <a:stretch>
            <a:fillRect/>
          </a:stretch>
        </p:blipFill>
        <p:spPr bwMode="auto">
          <a:xfrm>
            <a:off x="3563888" y="1772816"/>
            <a:ext cx="2735758" cy="364809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9" name="向下箭號 18"/>
          <p:cNvSpPr/>
          <p:nvPr/>
        </p:nvSpPr>
        <p:spPr>
          <a:xfrm>
            <a:off x="5868144" y="1340768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8388424" y="1772816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6CB46D7A-8A2B-455C-9BA4-7B782C1AA522}" type="slidenum">
              <a:rPr lang="en-US" altLang="zh-TW" smtClean="0"/>
              <a:pPr/>
              <a:t>12</a:t>
            </a:fld>
            <a:endParaRPr lang="en-US" altLang="zh-TW" smtClean="0"/>
          </a:p>
        </p:txBody>
      </p:sp>
      <p:sp>
        <p:nvSpPr>
          <p:cNvPr id="120849" name="Rectangle 1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54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看電影 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=&gt;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你需要圖書館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7</a:t>
            </a:r>
            <a:endParaRPr kumimoji="0" lang="en-US" altLang="zh-TW" sz="2400" b="1" dirty="0">
              <a:solidFill>
                <a:schemeClr val="folHlink"/>
              </a:solidFill>
              <a:latin typeface="Tw Cen MT" pitchFamily="34" charset="0"/>
              <a:ea typeface="微軟正黑體" pitchFamily="34" charset="-120"/>
              <a:sym typeface="Wingdings" pitchFamily="2" charset="2"/>
            </a:endParaRPr>
          </a:p>
        </p:txBody>
      </p:sp>
      <p:pic>
        <p:nvPicPr>
          <p:cNvPr id="27652" name="Picture 2" descr="\\stage\public\20100912\101CPC__\DSC_0123.JPG"/>
          <p:cNvPicPr>
            <a:picLocks noChangeAspect="1" noChangeArrowheads="1"/>
          </p:cNvPicPr>
          <p:nvPr/>
        </p:nvPicPr>
        <p:blipFill>
          <a:blip r:embed="rId2" cstate="print">
            <a:lum bright="21000"/>
          </a:blip>
          <a:srcRect/>
          <a:stretch>
            <a:fillRect/>
          </a:stretch>
        </p:blipFill>
        <p:spPr bwMode="auto">
          <a:xfrm>
            <a:off x="0" y="1268413"/>
            <a:ext cx="54356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\\stage\public\20100912\101CPC__\DSC_0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646" y="4221088"/>
            <a:ext cx="3527809" cy="236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向下箭號圖說文字 8"/>
          <p:cNvSpPr/>
          <p:nvPr/>
        </p:nvSpPr>
        <p:spPr>
          <a:xfrm>
            <a:off x="5724525" y="1557338"/>
            <a:ext cx="3095625" cy="2592387"/>
          </a:xfrm>
          <a:prstGeom prst="downArrowCallout">
            <a:avLst>
              <a:gd name="adj1" fmla="val 10902"/>
              <a:gd name="adj2" fmla="val 12916"/>
              <a:gd name="adj3" fmla="val 5522"/>
              <a:gd name="adj4" fmla="val 86669"/>
            </a:avLst>
          </a:prstGeom>
          <a:solidFill>
            <a:srgbClr val="FFFF66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655" name="內容版面配置區 9"/>
          <p:cNvSpPr>
            <a:spLocks noGrp="1"/>
          </p:cNvSpPr>
          <p:nvPr>
            <p:ph sz="quarter" idx="4294967295"/>
          </p:nvPr>
        </p:nvSpPr>
        <p:spPr>
          <a:xfrm>
            <a:off x="5795963" y="1700213"/>
            <a:ext cx="3079750" cy="23145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zh-TW" altLang="en-US" sz="2400" dirty="0" smtClean="0"/>
              <a:t>團體視聽室</a:t>
            </a:r>
            <a:r>
              <a:rPr lang="en-US" altLang="zh-TW" sz="2400" dirty="0" smtClean="0"/>
              <a:t>--</a:t>
            </a:r>
            <a:r>
              <a:rPr lang="zh-TW" altLang="en-US" sz="2400" dirty="0" smtClean="0"/>
              <a:t>  </a:t>
            </a:r>
            <a:r>
              <a:rPr lang="en-US" altLang="zh-TW" sz="2000" dirty="0" smtClean="0"/>
              <a:t>5</a:t>
            </a:r>
            <a:r>
              <a:rPr lang="zh-TW" altLang="en-US" sz="2000" dirty="0" smtClean="0"/>
              <a:t>人</a:t>
            </a:r>
            <a:r>
              <a:rPr lang="en-US" altLang="zh-TW" sz="2000" dirty="0" smtClean="0"/>
              <a:t>up</a:t>
            </a:r>
          </a:p>
          <a:p>
            <a:r>
              <a:rPr lang="en-US" altLang="zh-TW" sz="2000" dirty="0" smtClean="0"/>
              <a:t>2</a:t>
            </a:r>
            <a:r>
              <a:rPr lang="zh-TW" altLang="en-US" sz="2000" dirty="0" smtClean="0"/>
              <a:t>間</a:t>
            </a:r>
            <a:r>
              <a:rPr lang="en-US" altLang="zh-TW" sz="2000" dirty="0" smtClean="0"/>
              <a:t> (</a:t>
            </a:r>
            <a:r>
              <a:rPr lang="zh-TW" altLang="en-US" sz="2000" dirty="0" smtClean="0"/>
              <a:t>每間可容納</a:t>
            </a:r>
            <a:r>
              <a:rPr lang="en-US" altLang="zh-TW" sz="2000" dirty="0" smtClean="0"/>
              <a:t>10</a:t>
            </a:r>
            <a:r>
              <a:rPr lang="zh-TW" altLang="en-US" sz="2000" dirty="0" smtClean="0"/>
              <a:t>人</a:t>
            </a:r>
            <a:r>
              <a:rPr lang="en-US" altLang="zh-TW" sz="2000" dirty="0" smtClean="0"/>
              <a:t>)</a:t>
            </a:r>
          </a:p>
          <a:p>
            <a:r>
              <a:rPr lang="zh-TW" altLang="en-US" sz="2000" dirty="0" smtClean="0"/>
              <a:t>提供</a:t>
            </a:r>
            <a:r>
              <a:rPr lang="en-US" altLang="zh-TW" sz="2000" dirty="0" smtClean="0"/>
              <a:t>DVD</a:t>
            </a:r>
            <a:r>
              <a:rPr lang="zh-TW" altLang="en-US" sz="2000" dirty="0" smtClean="0"/>
              <a:t>、</a:t>
            </a:r>
            <a:r>
              <a:rPr lang="en-US" altLang="zh-TW" sz="2000" dirty="0" smtClean="0"/>
              <a:t>VHS</a:t>
            </a:r>
            <a:r>
              <a:rPr lang="zh-TW" altLang="en-US" sz="2000" dirty="0" smtClean="0"/>
              <a:t>等設備</a:t>
            </a:r>
            <a:endParaRPr lang="en-US" altLang="zh-TW" sz="2000" dirty="0" smtClean="0"/>
          </a:p>
          <a:p>
            <a:r>
              <a:rPr lang="zh-TW" altLang="en-US" sz="2000" dirty="0" smtClean="0"/>
              <a:t>每次限使用</a:t>
            </a:r>
            <a:r>
              <a:rPr lang="en-US" altLang="zh-TW" sz="2000" dirty="0" smtClean="0"/>
              <a:t>2</a:t>
            </a:r>
            <a:r>
              <a:rPr lang="zh-TW" altLang="en-US" sz="2000" dirty="0" smtClean="0"/>
              <a:t>小時</a:t>
            </a:r>
          </a:p>
        </p:txBody>
      </p:sp>
      <p:sp>
        <p:nvSpPr>
          <p:cNvPr id="11" name="向上箭號圖說文字 10"/>
          <p:cNvSpPr/>
          <p:nvPr/>
        </p:nvSpPr>
        <p:spPr>
          <a:xfrm>
            <a:off x="684213" y="4949825"/>
            <a:ext cx="4032250" cy="1773238"/>
          </a:xfrm>
          <a:prstGeom prst="upArrowCallout">
            <a:avLst>
              <a:gd name="adj1" fmla="val 12340"/>
              <a:gd name="adj2" fmla="val 16647"/>
              <a:gd name="adj3" fmla="val 8636"/>
              <a:gd name="adj4" fmla="val 83019"/>
            </a:avLst>
          </a:prstGeom>
          <a:solidFill>
            <a:schemeClr val="accent2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657" name="內容版面配置區 8"/>
          <p:cNvSpPr>
            <a:spLocks noGrp="1"/>
          </p:cNvSpPr>
          <p:nvPr>
            <p:ph sz="quarter" idx="4294967295"/>
          </p:nvPr>
        </p:nvSpPr>
        <p:spPr>
          <a:xfrm>
            <a:off x="747713" y="5299075"/>
            <a:ext cx="3968750" cy="129857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zh-TW" altLang="en-US" dirty="0" smtClean="0"/>
              <a:t>個人視聽座</a:t>
            </a:r>
            <a:endParaRPr lang="en-US" altLang="zh-TW" dirty="0" smtClean="0"/>
          </a:p>
          <a:p>
            <a:pPr>
              <a:spcBef>
                <a:spcPts val="500"/>
              </a:spcBef>
            </a:pPr>
            <a:r>
              <a:rPr lang="zh-TW" altLang="en-US" sz="2400" dirty="0" smtClean="0"/>
              <a:t>提供</a:t>
            </a:r>
            <a:r>
              <a:rPr lang="en-US" altLang="zh-TW" sz="2400" dirty="0" smtClean="0"/>
              <a:t>12</a:t>
            </a:r>
            <a:r>
              <a:rPr lang="zh-TW" altLang="en-US" sz="2400" dirty="0" smtClean="0"/>
              <a:t>台電腦可觀看</a:t>
            </a:r>
            <a:r>
              <a:rPr lang="en-US" altLang="zh-TW" sz="2400" dirty="0" smtClean="0"/>
              <a:t>DVD</a:t>
            </a:r>
          </a:p>
          <a:p>
            <a:pPr>
              <a:spcBef>
                <a:spcPts val="500"/>
              </a:spcBef>
            </a:pPr>
            <a:r>
              <a:rPr lang="zh-TW" altLang="en-US" sz="2400" dirty="0" smtClean="0"/>
              <a:t>其中</a:t>
            </a:r>
            <a:r>
              <a:rPr lang="en-US" altLang="zh-TW" sz="2400" dirty="0" smtClean="0"/>
              <a:t>6</a:t>
            </a:r>
            <a:r>
              <a:rPr lang="zh-TW" altLang="en-US" sz="2400" dirty="0" smtClean="0"/>
              <a:t>台可支援檢索用途</a:t>
            </a:r>
            <a:endParaRPr lang="en-US" altLang="zh-TW" sz="2400" dirty="0" smtClean="0"/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0" y="0"/>
            <a:ext cx="9144000" cy="1313384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j-cs"/>
              </a:rPr>
              <a:t>看電影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向下箭號圖說文字 11"/>
          <p:cNvSpPr/>
          <p:nvPr/>
        </p:nvSpPr>
        <p:spPr>
          <a:xfrm>
            <a:off x="4788024" y="1556792"/>
            <a:ext cx="4176464" cy="2232248"/>
          </a:xfrm>
          <a:prstGeom prst="downArrowCallout">
            <a:avLst>
              <a:gd name="adj1" fmla="val 10902"/>
              <a:gd name="adj2" fmla="val 12916"/>
              <a:gd name="adj3" fmla="val 5522"/>
              <a:gd name="adj4" fmla="val 89146"/>
            </a:avLst>
          </a:prstGeom>
          <a:solidFill>
            <a:srgbClr val="92D05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向上箭號圖說文字 10"/>
          <p:cNvSpPr/>
          <p:nvPr/>
        </p:nvSpPr>
        <p:spPr>
          <a:xfrm>
            <a:off x="251520" y="4437112"/>
            <a:ext cx="4032250" cy="2060575"/>
          </a:xfrm>
          <a:prstGeom prst="upArrowCallout">
            <a:avLst>
              <a:gd name="adj1" fmla="val 12340"/>
              <a:gd name="adj2" fmla="val 16647"/>
              <a:gd name="adj3" fmla="val 8636"/>
              <a:gd name="adj4" fmla="val 83019"/>
            </a:avLst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7" y="3726676"/>
            <a:ext cx="4607050" cy="306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內容版面配置區 8"/>
          <p:cNvSpPr>
            <a:spLocks noGrp="1"/>
          </p:cNvSpPr>
          <p:nvPr>
            <p:ph sz="quarter" idx="1"/>
          </p:nvPr>
        </p:nvSpPr>
        <p:spPr>
          <a:xfrm>
            <a:off x="395536" y="4869160"/>
            <a:ext cx="3816424" cy="1509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dirty="0" smtClean="0"/>
              <a:t>2</a:t>
            </a:r>
            <a:r>
              <a:rPr lang="zh-TW" altLang="en-US" dirty="0" smtClean="0"/>
              <a:t>間小討論室各容納</a:t>
            </a:r>
            <a:r>
              <a:rPr lang="en-US" altLang="zh-TW" dirty="0" smtClean="0"/>
              <a:t>4</a:t>
            </a:r>
            <a:r>
              <a:rPr lang="zh-TW" altLang="en-US" dirty="0" smtClean="0"/>
              <a:t>人</a:t>
            </a:r>
            <a:endParaRPr lang="en-US" altLang="zh-TW" dirty="0" smtClean="0"/>
          </a:p>
          <a:p>
            <a:pPr>
              <a:spcBef>
                <a:spcPts val="500"/>
              </a:spcBef>
            </a:pPr>
            <a:r>
              <a:rPr lang="zh-TW" altLang="en-US" dirty="0" smtClean="0"/>
              <a:t>提供白板、無線上網</a:t>
            </a:r>
            <a:endParaRPr lang="en-US" altLang="zh-TW" dirty="0" smtClean="0"/>
          </a:p>
          <a:p>
            <a:pPr>
              <a:spcBef>
                <a:spcPts val="500"/>
              </a:spcBef>
            </a:pPr>
            <a:r>
              <a:rPr lang="zh-TW" altLang="en-US" dirty="0" smtClean="0"/>
              <a:t>每次限使用</a:t>
            </a:r>
            <a:r>
              <a:rPr lang="en-US" altLang="zh-TW" dirty="0" smtClean="0"/>
              <a:t>2</a:t>
            </a:r>
            <a:r>
              <a:rPr lang="zh-TW" altLang="en-US" dirty="0" smtClean="0"/>
              <a:t>小時</a:t>
            </a:r>
          </a:p>
          <a:p>
            <a:pPr>
              <a:buFont typeface="Wingdings" pitchFamily="2" charset="2"/>
              <a:buNone/>
            </a:pPr>
            <a:endParaRPr lang="en-US" altLang="zh-TW" dirty="0" smtClean="0"/>
          </a:p>
        </p:txBody>
      </p:sp>
      <p:sp>
        <p:nvSpPr>
          <p:cNvPr id="26630" name="內容版面配置區 9"/>
          <p:cNvSpPr>
            <a:spLocks noGrp="1"/>
          </p:cNvSpPr>
          <p:nvPr>
            <p:ph sz="quarter" idx="2"/>
          </p:nvPr>
        </p:nvSpPr>
        <p:spPr>
          <a:xfrm>
            <a:off x="4716016" y="1628800"/>
            <a:ext cx="4248472" cy="1944216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大討論室可</a:t>
            </a:r>
            <a:r>
              <a:rPr lang="zh-TW" altLang="en-US" dirty="0" smtClean="0"/>
              <a:t>容納</a:t>
            </a:r>
            <a:r>
              <a:rPr lang="en-US" altLang="zh-TW" dirty="0" smtClean="0"/>
              <a:t>5-10</a:t>
            </a:r>
            <a:r>
              <a:rPr lang="zh-TW" altLang="en-US" dirty="0" smtClean="0"/>
              <a:t>人</a:t>
            </a:r>
            <a:endParaRPr lang="en-US" altLang="zh-TW" dirty="0" smtClean="0"/>
          </a:p>
          <a:p>
            <a:pPr>
              <a:spcBef>
                <a:spcPts val="500"/>
              </a:spcBef>
            </a:pPr>
            <a:r>
              <a:rPr lang="zh-TW" altLang="en-US" dirty="0" smtClean="0"/>
              <a:t>提供投影螢幕、 投影機白板、無線上網</a:t>
            </a:r>
            <a:endParaRPr lang="en-US" altLang="zh-TW" dirty="0" smtClean="0"/>
          </a:p>
          <a:p>
            <a:pPr>
              <a:spcBef>
                <a:spcPts val="500"/>
              </a:spcBef>
            </a:pPr>
            <a:r>
              <a:rPr lang="zh-TW" altLang="en-US" dirty="0" smtClean="0"/>
              <a:t>每次限使用</a:t>
            </a:r>
            <a:r>
              <a:rPr lang="en-US" altLang="zh-TW" dirty="0" smtClean="0"/>
              <a:t>2</a:t>
            </a:r>
            <a:r>
              <a:rPr lang="zh-TW" altLang="en-US" dirty="0" smtClean="0"/>
              <a:t>小時</a:t>
            </a:r>
          </a:p>
        </p:txBody>
      </p:sp>
      <p:sp>
        <p:nvSpPr>
          <p:cNvPr id="26627" name="投影片編號版面配置區 4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fld id="{5B87EDED-9CE7-4812-A175-E8E9E8A110BA}" type="slidenum">
              <a:rPr lang="en-US" altLang="zh-TW" smtClean="0"/>
              <a:pPr>
                <a:defRPr/>
              </a:pPr>
              <a:t>13</a:t>
            </a:fld>
            <a:endParaRPr lang="en-US" altLang="zh-TW" smtClean="0"/>
          </a:p>
        </p:txBody>
      </p:sp>
      <p:sp>
        <p:nvSpPr>
          <p:cNvPr id="120849" name="Rectangle 1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TW" altLang="en-US" sz="54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4000" dirty="0"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0" y="0"/>
            <a:ext cx="9144000" cy="126876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j-cs"/>
              </a:rPr>
              <a:t>討論功課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  <a:cs typeface="+mj-cs"/>
            </a:endParaRPr>
          </a:p>
        </p:txBody>
      </p:sp>
      <p:pic>
        <p:nvPicPr>
          <p:cNvPr id="1026" name="圖片 24" descr="_MG_4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2816"/>
            <a:ext cx="3600400" cy="240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sz="5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5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95536" y="2360637"/>
            <a:ext cx="4038600" cy="4497363"/>
          </a:xfrm>
        </p:spPr>
        <p:txBody>
          <a:bodyPr/>
          <a:lstStyle/>
          <a:p>
            <a:pPr>
              <a:buNone/>
            </a:pPr>
            <a:endParaRPr lang="zh-TW" altLang="en-US" dirty="0">
              <a:solidFill>
                <a:srgbClr val="2D11FB"/>
              </a:solidFill>
            </a:endParaRPr>
          </a:p>
        </p:txBody>
      </p:sp>
      <p:pic>
        <p:nvPicPr>
          <p:cNvPr id="1026" name="圖片 40" descr="_MG_4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3960440" cy="482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圖21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18000" contrast="28000"/>
          </a:blip>
          <a:srcRect/>
          <a:stretch>
            <a:fillRect/>
          </a:stretch>
        </p:blipFill>
        <p:spPr bwMode="auto">
          <a:xfrm>
            <a:off x="4499992" y="3284984"/>
            <a:ext cx="4392488" cy="329436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0" y="1412776"/>
            <a:ext cx="52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一館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樓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台個人電腦座</a:t>
            </a:r>
            <a:endParaRPr lang="zh-TW" altLang="en-US" sz="3600" dirty="0">
              <a:solidFill>
                <a:srgbClr val="2D11FB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0" y="332656"/>
            <a:ext cx="9144000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0" y="0"/>
            <a:ext cx="9144000" cy="1313384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資訊檢索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列印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掃瞄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複印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  <a:cs typeface="+mj-cs"/>
            </a:endParaRPr>
          </a:p>
        </p:txBody>
      </p:sp>
      <p:sp>
        <p:nvSpPr>
          <p:cNvPr id="13" name="六角星形 12"/>
          <p:cNvSpPr/>
          <p:nvPr/>
        </p:nvSpPr>
        <p:spPr>
          <a:xfrm>
            <a:off x="4860032" y="1412776"/>
            <a:ext cx="4283968" cy="1152128"/>
          </a:xfrm>
          <a:prstGeom prst="star6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499992" y="2636912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二館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台個人電腦座</a:t>
            </a:r>
          </a:p>
        </p:txBody>
      </p:sp>
      <p:sp>
        <p:nvSpPr>
          <p:cNvPr id="17" name="矩形 16"/>
          <p:cNvSpPr/>
          <p:nvPr/>
        </p:nvSpPr>
        <p:spPr>
          <a:xfrm>
            <a:off x="5292080" y="1772816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  全館可無線上網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340768"/>
            <a:ext cx="8153400" cy="4755232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列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複印一卡通用，每張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元可印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頁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;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磁卡代售：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樓期刊室、借還書服務台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電腦列印：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 圖書一館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樓、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樓；圖書二館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樓；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 電算中心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PC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教室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影印：圖書一館、圖書二館、電算中心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PC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教室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數位複合機可做一般影印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；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掃描：圖書一館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樓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免費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AB1053E-1143-48E1-A24D-7DC8877CC8FD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7" name="AutoShape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Autofit/>
          </a:bodyPr>
          <a:lstStyle/>
          <a:p>
            <a:pPr lvl="0" algn="l">
              <a:defRPr/>
            </a:pP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影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列印、掃描</a:t>
            </a:r>
            <a:endParaRPr lang="en-US" altLang="zh-TW" sz="4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/>
        </p:nvGraphicFramePr>
        <p:xfrm>
          <a:off x="1115616" y="1484784"/>
          <a:ext cx="7032104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6876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lvl="0" algn="l">
              <a:spcBef>
                <a:spcPct val="0"/>
              </a:spcBef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j-cs"/>
              </a:rPr>
              <a:t>找資料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5"/>
          <p:cNvPicPr>
            <a:picLocks noChangeAspect="1" noChangeArrowheads="1"/>
          </p:cNvPicPr>
          <p:nvPr/>
        </p:nvPicPr>
        <p:blipFill>
          <a:blip r:embed="rId2" cstate="print"/>
          <a:srcRect l="9093" t="14388" r="10725" b="7118"/>
          <a:stretch>
            <a:fillRect/>
          </a:stretch>
        </p:blipFill>
        <p:spPr bwMode="auto">
          <a:xfrm>
            <a:off x="0" y="1114425"/>
            <a:ext cx="9144000" cy="57435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024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0224119-402F-4F86-AB9F-97823EE014C8}" type="slidenum">
              <a:rPr lang="en-US" altLang="zh-TW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265219" name="AutoShape 3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j-cs"/>
              </a:rPr>
              <a:t>找資料 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－</a:t>
            </a:r>
            <a:r>
              <a:rPr lang="zh-TW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請至圖資處網頁</a:t>
            </a:r>
            <a:r>
              <a:rPr lang="en-US" altLang="zh-TW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http://lit.ntou.edu.tw</a:t>
            </a:r>
          </a:p>
        </p:txBody>
      </p:sp>
      <p:sp>
        <p:nvSpPr>
          <p:cNvPr id="8" name="橢圓 7"/>
          <p:cNvSpPr/>
          <p:nvPr/>
        </p:nvSpPr>
        <p:spPr>
          <a:xfrm>
            <a:off x="250825" y="2997200"/>
            <a:ext cx="792163" cy="2873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2843213" y="2997200"/>
            <a:ext cx="2736850" cy="1008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940425" y="2997200"/>
            <a:ext cx="1368425" cy="288925"/>
          </a:xfrm>
          <a:prstGeom prst="ellipse">
            <a:avLst/>
          </a:prstGeom>
          <a:noFill/>
          <a:ln w="28575">
            <a:solidFill>
              <a:srgbClr val="B60A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橢圓形圖說文字 13"/>
          <p:cNvSpPr/>
          <p:nvPr/>
        </p:nvSpPr>
        <p:spPr>
          <a:xfrm>
            <a:off x="5580063" y="1268413"/>
            <a:ext cx="2592387" cy="1403350"/>
          </a:xfrm>
          <a:prstGeom prst="wedgeEllipseCallout">
            <a:avLst>
              <a:gd name="adj1" fmla="val -31530"/>
              <a:gd name="adj2" fmla="val 73078"/>
            </a:avLst>
          </a:prstGeom>
          <a:gradFill>
            <a:gsLst>
              <a:gs pos="0">
                <a:schemeClr val="accent6">
                  <a:shade val="51000"/>
                  <a:satMod val="130000"/>
                  <a:alpha val="62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本校無法直接取得資源者，透過館際合作途徑申請複印或借閱</a:t>
            </a:r>
          </a:p>
        </p:txBody>
      </p:sp>
      <p:sp>
        <p:nvSpPr>
          <p:cNvPr id="15" name="橢圓 14"/>
          <p:cNvSpPr/>
          <p:nvPr/>
        </p:nvSpPr>
        <p:spPr>
          <a:xfrm>
            <a:off x="900113" y="1052513"/>
            <a:ext cx="4248150" cy="1800225"/>
          </a:xfrm>
          <a:prstGeom prst="ellipse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確認海大圖書館有無所需實體或虛擬館藏：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已知特定書目查詢：館藏查詢或電子期刊或博碩士論文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;</a:t>
            </a:r>
          </a:p>
          <a:p>
            <a:pPr>
              <a:defRPr/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主題相關文獻查詢：資料庫。</a:t>
            </a:r>
          </a:p>
        </p:txBody>
      </p:sp>
      <p:cxnSp>
        <p:nvCxnSpPr>
          <p:cNvPr id="20" name="直線單箭頭接點 19"/>
          <p:cNvCxnSpPr>
            <a:stCxn id="15" idx="5"/>
          </p:cNvCxnSpPr>
          <p:nvPr/>
        </p:nvCxnSpPr>
        <p:spPr>
          <a:xfrm rot="16200000" flipH="1">
            <a:off x="4453731" y="2661445"/>
            <a:ext cx="479425" cy="3349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rot="5400000">
            <a:off x="1008062" y="2384426"/>
            <a:ext cx="550863" cy="7667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角矩形 16"/>
          <p:cNvSpPr/>
          <p:nvPr/>
        </p:nvSpPr>
        <p:spPr>
          <a:xfrm>
            <a:off x="5940425" y="3284538"/>
            <a:ext cx="1439863" cy="14446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 flipV="1">
            <a:off x="5940425" y="3573463"/>
            <a:ext cx="863600" cy="14287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向下箭號圖說文字 8"/>
          <p:cNvSpPr/>
          <p:nvPr/>
        </p:nvSpPr>
        <p:spPr>
          <a:xfrm>
            <a:off x="5435600" y="1556792"/>
            <a:ext cx="3456880" cy="1152128"/>
          </a:xfrm>
          <a:prstGeom prst="downArrowCallout">
            <a:avLst>
              <a:gd name="adj1" fmla="val 10902"/>
              <a:gd name="adj2" fmla="val 12916"/>
              <a:gd name="adj3" fmla="val 5522"/>
              <a:gd name="adj4" fmla="val 8914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076056" y="1556792"/>
            <a:ext cx="3888432" cy="4824536"/>
          </a:xfrm>
        </p:spPr>
        <p:txBody>
          <a:bodyPr/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圖書二館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4F</a:t>
            </a:r>
          </a:p>
          <a:p>
            <a:pPr>
              <a:buNone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 資訊檢索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列印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複印服務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sz="32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圖書一館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2F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11" descr="圖21-1"/>
          <p:cNvPicPr>
            <a:picLocks noChangeAspect="1" noChangeArrowheads="1"/>
          </p:cNvPicPr>
          <p:nvPr/>
        </p:nvPicPr>
        <p:blipFill>
          <a:blip r:embed="rId3" cstate="print"/>
          <a:srcRect l="14638"/>
          <a:stretch>
            <a:fillRect/>
          </a:stretch>
        </p:blipFill>
        <p:spPr bwMode="auto">
          <a:xfrm>
            <a:off x="5148064" y="2780928"/>
            <a:ext cx="3831129" cy="357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SC_0119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23528" y="1772817"/>
            <a:ext cx="47612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向上箭號圖說文字 7"/>
          <p:cNvSpPr/>
          <p:nvPr/>
        </p:nvSpPr>
        <p:spPr>
          <a:xfrm>
            <a:off x="395536" y="5013176"/>
            <a:ext cx="4680520" cy="1844824"/>
          </a:xfrm>
          <a:prstGeom prst="upArrowCallout">
            <a:avLst>
              <a:gd name="adj1" fmla="val 12340"/>
              <a:gd name="adj2" fmla="val 16647"/>
              <a:gd name="adj3" fmla="val 8636"/>
              <a:gd name="adj4" fmla="val 83019"/>
            </a:avLst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資訊檢索區</a:t>
            </a:r>
            <a:endParaRPr lang="en-US" altLang="zh-TW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500"/>
              </a:spcBef>
            </a:pP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台個人電腦座</a:t>
            </a:r>
            <a:endParaRPr lang="en-US" altLang="zh-TW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500"/>
              </a:spcBef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提供檢索、複印、列印、掃瞄等</a:t>
            </a:r>
          </a:p>
        </p:txBody>
      </p:sp>
      <p:sp>
        <p:nvSpPr>
          <p:cNvPr id="10" name="AutoShape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lvl="0" algn="l">
              <a:spcBef>
                <a:spcPct val="0"/>
              </a:spcBef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j-cs"/>
              </a:rPr>
              <a:t>交作業寫報告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+mn-cs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+mn-cs"/>
              </a:rPr>
            </a:br>
            <a:endParaRPr lang="zh-TW" altLang="en-US" sz="4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679" r="39820" b="10272"/>
          <a:stretch>
            <a:fillRect/>
          </a:stretch>
        </p:blipFill>
        <p:spPr bwMode="auto">
          <a:xfrm>
            <a:off x="251520" y="1196752"/>
            <a:ext cx="38311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0469" t="68692" r="31543" b="7424"/>
          <a:stretch>
            <a:fillRect/>
          </a:stretch>
        </p:blipFill>
        <p:spPr bwMode="auto">
          <a:xfrm>
            <a:off x="4211960" y="1484784"/>
            <a:ext cx="46805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 txBox="1"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管理書目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編輯參考文獻格式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27643" r="2923" b="24588"/>
          <a:stretch>
            <a:fillRect/>
          </a:stretch>
        </p:blipFill>
        <p:spPr bwMode="auto">
          <a:xfrm>
            <a:off x="0" y="3545632"/>
            <a:ext cx="9144000" cy="319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走進高等教育的桃花源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sz="1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 臺灣的學生在考上大學之前都承受很大的升學壓力，中研院劉炯朗院士鼓勵大一新鮮人，「進大學後，好好享受高等教育如香格里拉般的自由與美麗」，除了本科學習，各種藝術、文化、體育等活動都要參與，才能開拓視野、觸類旁通。劉院士表示，大學生充實知識的要領就是「多讀書」，現在閱讀，學習到的知識可以用七、八十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>
              <a:buNone/>
            </a:pPr>
            <a:r>
              <a:rPr lang="zh-TW" altLang="en-US" sz="1700" dirty="0" smtClean="0"/>
              <a:t>聯合報</a:t>
            </a:r>
            <a:r>
              <a:rPr lang="en-US" altLang="zh-TW" sz="1700" dirty="0" smtClean="0"/>
              <a:t>100.7.15</a:t>
            </a:r>
            <a:r>
              <a:rPr lang="zh-TW" altLang="en-US" sz="1700" dirty="0" smtClean="0"/>
              <a:t>教育</a:t>
            </a:r>
            <a:r>
              <a:rPr lang="en-US" altLang="zh-TW" sz="1700" dirty="0" smtClean="0"/>
              <a:t>AA4</a:t>
            </a:r>
            <a:r>
              <a:rPr lang="zh-TW" altLang="en-US" sz="1700" dirty="0" smtClean="0"/>
              <a:t>版</a:t>
            </a:r>
            <a:r>
              <a:rPr lang="en-US" altLang="zh-TW" sz="1700" dirty="0" smtClean="0"/>
              <a:t>&lt;</a:t>
            </a:r>
            <a:r>
              <a:rPr lang="zh-TW" altLang="en-US" sz="1700" dirty="0" smtClean="0"/>
              <a:t>給大學生的建議</a:t>
            </a:r>
            <a:r>
              <a:rPr lang="en-US" altLang="zh-TW" sz="1700" dirty="0" smtClean="0"/>
              <a:t>&gt;</a:t>
            </a:r>
            <a:r>
              <a:rPr lang="zh-TW" altLang="en-US" sz="1700" dirty="0" smtClean="0"/>
              <a:t>走進高等教育的桃花源座談摘要</a:t>
            </a:r>
            <a:endParaRPr lang="en-US" altLang="zh-TW" sz="1700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2668588" cy="15843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993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25" y="2673350"/>
            <a:ext cx="6429375" cy="418465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fld id="{41F72CC3-EE08-486A-8FF1-377E30DBE3EA}" type="slidenum">
              <a:rPr lang="en-US" altLang="zh-TW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39942" name="Picture 10" descr="j04276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357188"/>
            <a:ext cx="341947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59" name="AutoShape 3"/>
          <p:cNvSpPr>
            <a:spLocks noChangeArrowheads="1"/>
          </p:cNvSpPr>
          <p:nvPr/>
        </p:nvSpPr>
        <p:spPr bwMode="auto">
          <a:xfrm>
            <a:off x="2916238" y="857250"/>
            <a:ext cx="2879898" cy="1492250"/>
          </a:xfrm>
          <a:prstGeom prst="wedgeEllipseCallout">
            <a:avLst>
              <a:gd name="adj1" fmla="val -66269"/>
              <a:gd name="adj2" fmla="val 2949"/>
            </a:avLst>
          </a:prstGeom>
          <a:solidFill>
            <a:schemeClr val="bg1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marL="173038" indent="-173038"/>
            <a:r>
              <a:rPr lang="zh-TW" altLang="en-US" sz="2000" b="1" dirty="0">
                <a:latin typeface="Arial" charset="0"/>
                <a:ea typeface="標楷體" pitchFamily="65" charset="-120"/>
              </a:rPr>
              <a:t>有一本書很不錯</a:t>
            </a:r>
            <a:r>
              <a:rPr lang="zh-TW" altLang="en-US" sz="2000" b="1" dirty="0" smtClean="0">
                <a:latin typeface="Arial" charset="0"/>
                <a:ea typeface="標楷體" pitchFamily="65" charset="-120"/>
              </a:rPr>
              <a:t>，圖書館沒有，我</a:t>
            </a:r>
            <a:r>
              <a:rPr lang="zh-TW" altLang="en-US" sz="2000" b="1" dirty="0">
                <a:latin typeface="Arial" charset="0"/>
                <a:ea typeface="標楷體" pitchFamily="65" charset="-120"/>
              </a:rPr>
              <a:t>想</a:t>
            </a:r>
            <a:r>
              <a:rPr lang="zh-TW" altLang="en-US" sz="2000" b="1" dirty="0" smtClean="0">
                <a:latin typeface="Arial" charset="0"/>
                <a:ea typeface="標楷體" pitchFamily="65" charset="-120"/>
              </a:rPr>
              <a:t>推薦購買</a:t>
            </a:r>
            <a:endParaRPr lang="zh-TW" altLang="en-US" sz="2000" b="1" dirty="0">
              <a:latin typeface="Arial" charset="0"/>
              <a:ea typeface="標楷體" pitchFamily="65" charset="-120"/>
            </a:endParaRPr>
          </a:p>
        </p:txBody>
      </p:sp>
      <p:sp>
        <p:nvSpPr>
          <p:cNvPr id="39945" name="Oval 7"/>
          <p:cNvSpPr>
            <a:spLocks noChangeArrowheads="1"/>
          </p:cNvSpPr>
          <p:nvPr/>
        </p:nvSpPr>
        <p:spPr bwMode="auto">
          <a:xfrm>
            <a:off x="1547813" y="1628775"/>
            <a:ext cx="863600" cy="30162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AutoShap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836613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rmAutofit fontScale="90000"/>
          </a:bodyPr>
          <a:lstStyle/>
          <a:p>
            <a:pPr algn="l">
              <a:defRPr/>
            </a:pPr>
            <a:r>
              <a:rPr lang="zh-TW" altLang="en-US" sz="4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圖書介購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–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 教學研究優先</a:t>
            </a:r>
            <a:endParaRPr lang="en-US" altLang="zh-TW" sz="4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</p:txBody>
      </p:sp>
      <p:cxnSp>
        <p:nvCxnSpPr>
          <p:cNvPr id="12" name="圖案 11"/>
          <p:cNvCxnSpPr>
            <a:stCxn id="39945" idx="5"/>
          </p:cNvCxnSpPr>
          <p:nvPr/>
        </p:nvCxnSpPr>
        <p:spPr>
          <a:xfrm rot="16200000" flipH="1">
            <a:off x="2333049" y="1838121"/>
            <a:ext cx="1758796" cy="1855010"/>
          </a:xfrm>
          <a:prstGeom prst="bent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2466975" cy="14097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C14DFDF-D389-4ACE-8EB2-4F789474A480}" type="slidenum">
              <a:rPr lang="en-US" altLang="zh-TW"/>
              <a:pPr>
                <a:defRPr/>
              </a:pPr>
              <a:t>21</a:t>
            </a:fld>
            <a:endParaRPr lang="en-US" altLang="zh-TW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331913" y="1844675"/>
            <a:ext cx="7812087" cy="4591050"/>
            <a:chOff x="839" y="1428"/>
            <a:chExt cx="4921" cy="2892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520" y="1616"/>
              <a:ext cx="4240" cy="2704"/>
              <a:chOff x="-126" y="1009"/>
              <a:chExt cx="5886" cy="3311"/>
            </a:xfrm>
          </p:grpSpPr>
          <p:pic>
            <p:nvPicPr>
              <p:cNvPr id="37898" name="Picture 1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49" y="1009"/>
                <a:ext cx="5809" cy="3311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</p:pic>
          <p:sp>
            <p:nvSpPr>
              <p:cNvPr id="37899" name="Rectangle 14"/>
              <p:cNvSpPr>
                <a:spLocks noChangeArrowheads="1"/>
              </p:cNvSpPr>
              <p:nvPr/>
            </p:nvSpPr>
            <p:spPr bwMode="auto">
              <a:xfrm>
                <a:off x="1292" y="1735"/>
                <a:ext cx="590" cy="227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7900" name="Rectangle 15"/>
              <p:cNvSpPr>
                <a:spLocks noChangeArrowheads="1"/>
              </p:cNvSpPr>
              <p:nvPr/>
            </p:nvSpPr>
            <p:spPr bwMode="auto">
              <a:xfrm>
                <a:off x="-126" y="2334"/>
                <a:ext cx="5760" cy="408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7896" name="Oval 17"/>
            <p:cNvSpPr>
              <a:spLocks noChangeArrowheads="1"/>
            </p:cNvSpPr>
            <p:nvPr/>
          </p:nvSpPr>
          <p:spPr bwMode="auto">
            <a:xfrm>
              <a:off x="839" y="1428"/>
              <a:ext cx="590" cy="188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7897" name="Line 18"/>
            <p:cNvSpPr>
              <a:spLocks noChangeShapeType="1"/>
            </p:cNvSpPr>
            <p:nvPr/>
          </p:nvSpPr>
          <p:spPr bwMode="auto">
            <a:xfrm>
              <a:off x="1338" y="1610"/>
              <a:ext cx="238" cy="14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2555776" y="1340768"/>
            <a:ext cx="5329238" cy="8302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圖書續借：若無人預約，圖書到期日之前</a:t>
            </a:r>
            <a:r>
              <a:rPr lang="en-US" altLang="zh-TW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日內可線上續借，最多續借</a:t>
            </a:r>
            <a:r>
              <a:rPr lang="en-US" altLang="zh-TW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次</a:t>
            </a:r>
          </a:p>
        </p:txBody>
      </p:sp>
      <p:sp>
        <p:nvSpPr>
          <p:cNvPr id="14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33475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l"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個人借閱記錄查詢</a:t>
            </a:r>
            <a:endParaRPr lang="en-US" altLang="zh-TW" sz="4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2855913" cy="12239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891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0188" y="2879725"/>
            <a:ext cx="6373812" cy="328612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E9386E3-E55F-48EE-A8E2-3D37E7A85A31}" type="slidenum">
              <a:rPr lang="en-US" altLang="zh-TW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7288213" y="5440363"/>
            <a:ext cx="184150" cy="5794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zh-TW" sz="3200">
              <a:latin typeface="Times New Roman" pitchFamily="18" charset="0"/>
            </a:endParaRPr>
          </a:p>
        </p:txBody>
      </p: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3348038" y="3573463"/>
            <a:ext cx="865187" cy="42862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latin typeface="Times New Roman" pitchFamily="18" charset="0"/>
                <a:ea typeface="標楷體" pitchFamily="65" charset="-120"/>
              </a:rPr>
              <a:t>學號</a:t>
            </a:r>
          </a:p>
        </p:txBody>
      </p:sp>
      <p:sp>
        <p:nvSpPr>
          <p:cNvPr id="38920" name="Text Box 6"/>
          <p:cNvSpPr txBox="1">
            <a:spLocks noChangeArrowheads="1"/>
          </p:cNvSpPr>
          <p:nvPr/>
        </p:nvSpPr>
        <p:spPr bwMode="auto">
          <a:xfrm>
            <a:off x="1601788" y="4076700"/>
            <a:ext cx="2755900" cy="73342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>
                <a:latin typeface="Times New Roman" pitchFamily="18" charset="0"/>
                <a:ea typeface="標楷體" pitchFamily="65" charset="-120"/>
              </a:rPr>
              <a:t>密碼預設為身分證字號</a:t>
            </a:r>
          </a:p>
          <a:p>
            <a:r>
              <a:rPr lang="zh-TW" altLang="en-US" sz="2000" b="1">
                <a:latin typeface="Times New Roman" pitchFamily="18" charset="0"/>
                <a:ea typeface="標楷體" pitchFamily="65" charset="-120"/>
              </a:rPr>
              <a:t>大寫字母</a:t>
            </a:r>
          </a:p>
        </p:txBody>
      </p:sp>
      <p:sp>
        <p:nvSpPr>
          <p:cNvPr id="38921" name="Text Box 7"/>
          <p:cNvSpPr txBox="1">
            <a:spLocks noChangeArrowheads="1"/>
          </p:cNvSpPr>
          <p:nvPr/>
        </p:nvSpPr>
        <p:spPr bwMode="auto">
          <a:xfrm>
            <a:off x="4286250" y="2205038"/>
            <a:ext cx="3460750" cy="488950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>
                <a:latin typeface="Arial" charset="0"/>
              </a:rPr>
              <a:t>http://mail.ntou.edu.tw</a:t>
            </a:r>
          </a:p>
        </p:txBody>
      </p:sp>
      <p:sp>
        <p:nvSpPr>
          <p:cNvPr id="11" name="橢圓 10"/>
          <p:cNvSpPr/>
          <p:nvPr/>
        </p:nvSpPr>
        <p:spPr>
          <a:xfrm>
            <a:off x="0" y="1989138"/>
            <a:ext cx="1285875" cy="28575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1258888" y="2133600"/>
            <a:ext cx="1571625" cy="714375"/>
          </a:xfrm>
          <a:prstGeom prst="straightConnector1">
            <a:avLst/>
          </a:prstGeom>
          <a:ln w="3810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1125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rmAutofit fontScale="90000"/>
          </a:bodyPr>
          <a:lstStyle/>
          <a:p>
            <a:pPr algn="l">
              <a:defRPr/>
            </a:pPr>
            <a:r>
              <a:rPr lang="en-US" altLang="zh-TW" sz="4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E-Mail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通知服務</a:t>
            </a:r>
            <a:r>
              <a:rPr lang="zh-TW" alt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華康細圓體" pitchFamily="49" charset="-120"/>
                <a:ea typeface="華康細圓體" pitchFamily="49" charset="-120"/>
              </a:rPr>
              <a:t>活動訊息及圖書即將到期、逾期、預約可借通知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/>
            </a:r>
            <a:br>
              <a:rPr lang="en-US" altLang="zh-TW" sz="4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</a:br>
            <a:r>
              <a:rPr lang="zh-TW" altLang="en-US" sz="1800" b="1" dirty="0" smtClean="0">
                <a:latin typeface="華康細圓體" pitchFamily="49" charset="-120"/>
                <a:ea typeface="華康細圓體" pitchFamily="49" charset="-120"/>
              </a:rPr>
              <a:t>圖書館通知單一律</a:t>
            </a:r>
            <a:r>
              <a:rPr lang="zh-TW" alt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華康細圓體" pitchFamily="49" charset="-120"/>
                <a:ea typeface="華康細圓體" pitchFamily="49" charset="-120"/>
              </a:rPr>
              <a:t>以</a:t>
            </a:r>
            <a:r>
              <a:rPr lang="en-US" altLang="zh-TW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華康細圓體" pitchFamily="49" charset="-120"/>
                <a:ea typeface="華康細圓體" pitchFamily="49" charset="-120"/>
              </a:rPr>
              <a:t>E-mail</a:t>
            </a:r>
            <a:r>
              <a:rPr lang="zh-TW" alt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華康細圓體" pitchFamily="49" charset="-120"/>
                <a:ea typeface="華康細圓體" pitchFamily="49" charset="-120"/>
              </a:rPr>
              <a:t>寄發至海大個人電子郵件信箱</a:t>
            </a:r>
            <a:r>
              <a:rPr lang="en-US" altLang="zh-TW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華康細圓體" pitchFamily="49" charset="-120"/>
                <a:ea typeface="華康細圓體" pitchFamily="49" charset="-120"/>
              </a:rPr>
              <a:t>&lt;</a:t>
            </a:r>
            <a:r>
              <a:rPr lang="zh-TW" alt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華康細圓體" pitchFamily="49" charset="-120"/>
                <a:ea typeface="華康細圓體" pitchFamily="49" charset="-120"/>
              </a:rPr>
              <a:t>帳號＠</a:t>
            </a:r>
            <a:r>
              <a:rPr lang="en-US" altLang="zh-TW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華康細圓體" pitchFamily="49" charset="-120"/>
                <a:ea typeface="華康細圓體" pitchFamily="49" charset="-120"/>
              </a:rPr>
              <a:t>mail.ntou.edu.tw&gt;</a:t>
            </a:r>
            <a:r>
              <a:rPr lang="zh-TW" alt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華康細圓體" pitchFamily="49" charset="-120"/>
                <a:ea typeface="華康細圓體" pitchFamily="49" charset="-120"/>
              </a:rPr>
              <a:t>信箱</a:t>
            </a:r>
            <a:endParaRPr lang="en-US" altLang="zh-TW" sz="1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7313613" cy="387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zh-TW" sz="2400" b="1" dirty="0" smtClean="0">
              <a:solidFill>
                <a:srgbClr val="FF0000"/>
              </a:solidFill>
            </a:endParaRPr>
          </a:p>
        </p:txBody>
      </p:sp>
      <p:pic>
        <p:nvPicPr>
          <p:cNvPr id="70659" name="Picture 3" descr="webmail-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9726" t="31223" r="11267" b="13336"/>
          <a:stretch>
            <a:fillRect/>
          </a:stretch>
        </p:blipFill>
        <p:spPr>
          <a:xfrm>
            <a:off x="0" y="620713"/>
            <a:ext cx="4065588" cy="2374900"/>
          </a:xfrm>
          <a:ln>
            <a:solidFill>
              <a:srgbClr val="0000FF"/>
            </a:solidFill>
          </a:ln>
        </p:spPr>
      </p:pic>
      <p:sp>
        <p:nvSpPr>
          <p:cNvPr id="73730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291A5C9-33D1-4F28-A16D-236EE76481B4}" type="slidenum">
              <a:rPr lang="en-US" altLang="zh-TW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347140" name="Oval 4"/>
          <p:cNvSpPr>
            <a:spLocks noChangeArrowheads="1"/>
          </p:cNvSpPr>
          <p:nvPr/>
        </p:nvSpPr>
        <p:spPr bwMode="auto">
          <a:xfrm>
            <a:off x="611188" y="2276475"/>
            <a:ext cx="1008062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70662" name="Picture 5" descr="webmail-03"/>
          <p:cNvPicPr>
            <a:picLocks noChangeAspect="1" noChangeArrowheads="1"/>
          </p:cNvPicPr>
          <p:nvPr/>
        </p:nvPicPr>
        <p:blipFill>
          <a:blip r:embed="rId3" cstate="print"/>
          <a:srcRect t="18607" r="8740"/>
          <a:stretch>
            <a:fillRect/>
          </a:stretch>
        </p:blipFill>
        <p:spPr bwMode="auto">
          <a:xfrm>
            <a:off x="2663825" y="2943225"/>
            <a:ext cx="6481763" cy="39147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AutoShape 6"/>
          <p:cNvSpPr txBox="1">
            <a:spLocks noChangeArrowheads="1"/>
          </p:cNvSpPr>
          <p:nvPr/>
        </p:nvSpPr>
        <p:spPr bwMode="auto">
          <a:xfrm>
            <a:off x="0" y="1"/>
            <a:ext cx="9144000" cy="692696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  <a:cs typeface="+mj-cs"/>
              </a:rPr>
              <a:t>善用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  <a:cs typeface="+mj-cs"/>
              </a:rPr>
              <a:t>forward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  <a:cs typeface="+mj-cs"/>
              </a:rPr>
              <a:t>功能    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重要訊息不遺漏！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j-cs"/>
              </a:rPr>
            </a:br>
            <a:endParaRPr lang="en-US" altLang="zh-TW" sz="2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3968" y="1124744"/>
            <a:ext cx="4320480" cy="1296144"/>
          </a:xfrm>
          <a:prstGeom prst="wedgeRoundRectCallout">
            <a:avLst>
              <a:gd name="adj1" fmla="val -20468"/>
              <a:gd name="adj2" fmla="val 7709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355976" y="134076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登入海大</a:t>
            </a:r>
            <a:r>
              <a:rPr lang="en-US" altLang="zh-TW" dirty="0" smtClean="0"/>
              <a:t>webmail--</a:t>
            </a:r>
            <a:r>
              <a:rPr lang="zh-TW" altLang="en-US" dirty="0" smtClean="0"/>
              <a:t>電子郵件使用說明</a:t>
            </a:r>
            <a:r>
              <a:rPr lang="en-US" altLang="zh-TW" dirty="0" smtClean="0"/>
              <a:t>--</a:t>
            </a:r>
            <a:r>
              <a:rPr lang="zh-TW" altLang="en-US" dirty="0" smtClean="0"/>
              <a:t>常見問題</a:t>
            </a:r>
            <a:r>
              <a:rPr lang="en-US" altLang="zh-TW" dirty="0" smtClean="0"/>
              <a:t>--</a:t>
            </a:r>
            <a:r>
              <a:rPr lang="en-US" altLang="zh-TW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webmail</a:t>
            </a:r>
            <a:r>
              <a:rPr lang="zh-TW" alt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新功能：自動轉寄</a:t>
            </a:r>
            <a:endParaRPr lang="zh-TW" altLang="en-US" dirty="0"/>
          </a:p>
        </p:txBody>
      </p:sp>
      <p:sp>
        <p:nvSpPr>
          <p:cNvPr id="12" name="圓角矩形 11"/>
          <p:cNvSpPr/>
          <p:nvPr/>
        </p:nvSpPr>
        <p:spPr>
          <a:xfrm>
            <a:off x="4283968" y="5301208"/>
            <a:ext cx="208823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067944" y="4005064"/>
            <a:ext cx="122413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肘形接點 14"/>
          <p:cNvCxnSpPr/>
          <p:nvPr/>
        </p:nvCxnSpPr>
        <p:spPr>
          <a:xfrm>
            <a:off x="1619672" y="2492896"/>
            <a:ext cx="2304256" cy="1728192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196975"/>
            <a:ext cx="8229600" cy="4968875"/>
          </a:xfrm>
        </p:spPr>
        <p:txBody>
          <a:bodyPr/>
          <a:lstStyle/>
          <a:p>
            <a:pPr lvl="1" eaLnBrk="1" hangingPunct="1"/>
            <a:endParaRPr lang="en-US" altLang="zh-TW" sz="2100" b="1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19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47342FDF-7AEA-4A2E-A08E-A110C8163C94}" type="slidenum">
              <a:rPr lang="en-US" altLang="zh-TW"/>
              <a:pPr>
                <a:defRPr/>
              </a:pPr>
              <a:t>24</a:t>
            </a:fld>
            <a:endParaRPr lang="en-US" altLang="zh-TW"/>
          </a:p>
        </p:txBody>
      </p:sp>
      <p:pic>
        <p:nvPicPr>
          <p:cNvPr id="6758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68413"/>
            <a:ext cx="7934325" cy="4829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416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268413"/>
            <a:ext cx="6657975" cy="54292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2124075" y="2781300"/>
            <a:ext cx="1655763" cy="287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323850" y="2349500"/>
            <a:ext cx="1655763" cy="287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3419475" y="3141663"/>
            <a:ext cx="4105275" cy="7921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6752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l">
              <a:defRPr/>
            </a:pP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善用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forward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功能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將學校信件設定轉寄至您慣用的</a:t>
            </a:r>
            <a:r>
              <a:rPr lang="en-US" altLang="zh-TW" sz="3100" b="1" dirty="0" smtClean="0">
                <a:latin typeface="標楷體" pitchFamily="65" charset="-120"/>
                <a:ea typeface="標楷體" pitchFamily="65" charset="-120"/>
              </a:rPr>
              <a:t>e-mail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帳號</a:t>
            </a:r>
            <a:endParaRPr lang="en-US" altLang="zh-TW" sz="31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2"/>
          <p:cNvPicPr>
            <a:picLocks noChangeAspect="1" noChangeArrowheads="1"/>
          </p:cNvPicPr>
          <p:nvPr/>
        </p:nvPicPr>
        <p:blipFill>
          <a:blip r:embed="rId2" cstate="print"/>
          <a:srcRect l="3201" t="14951" r="24010" b="3654"/>
          <a:stretch>
            <a:fillRect/>
          </a:stretch>
        </p:blipFill>
        <p:spPr bwMode="auto">
          <a:xfrm>
            <a:off x="4572000" y="3328988"/>
            <a:ext cx="4103688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32013" t="38144" r="35664" b="39433"/>
          <a:stretch>
            <a:fillRect/>
          </a:stretch>
        </p:blipFill>
        <p:spPr>
          <a:xfrm>
            <a:off x="468313" y="1341438"/>
            <a:ext cx="3240087" cy="1727200"/>
          </a:xfrm>
          <a:noFill/>
          <a:ln w="25400">
            <a:solidFill>
              <a:srgbClr val="0F17B1"/>
            </a:solidFill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19A1D68-0AA5-422F-A3ED-68226BB2CE76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6" name="圓角矩形 5"/>
          <p:cNvSpPr/>
          <p:nvPr/>
        </p:nvSpPr>
        <p:spPr>
          <a:xfrm>
            <a:off x="1979613" y="2420938"/>
            <a:ext cx="863600" cy="2873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4" cstate="print"/>
          <a:srcRect l="31021" t="13419" r="2003" b="4395"/>
          <a:stretch>
            <a:fillRect/>
          </a:stretch>
        </p:blipFill>
        <p:spPr bwMode="auto">
          <a:xfrm>
            <a:off x="323850" y="3068638"/>
            <a:ext cx="4032250" cy="3529012"/>
          </a:xfrm>
          <a:prstGeom prst="rect">
            <a:avLst/>
          </a:prstGeom>
          <a:noFill/>
          <a:ln w="25400">
            <a:solidFill>
              <a:srgbClr val="0F17B1"/>
            </a:solidFill>
            <a:miter lim="800000"/>
            <a:headEnd/>
            <a:tailEnd/>
          </a:ln>
        </p:spPr>
      </p:pic>
      <p:sp>
        <p:nvSpPr>
          <p:cNvPr id="8" name="雲朵形 7"/>
          <p:cNvSpPr/>
          <p:nvPr/>
        </p:nvSpPr>
        <p:spPr>
          <a:xfrm>
            <a:off x="4427538" y="5346700"/>
            <a:ext cx="2305050" cy="1511300"/>
          </a:xfrm>
          <a:prstGeom prst="cloud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45065" name="文字方塊 8"/>
          <p:cNvSpPr txBox="1">
            <a:spLocks noChangeArrowheads="1"/>
          </p:cNvSpPr>
          <p:nvPr/>
        </p:nvSpPr>
        <p:spPr bwMode="auto">
          <a:xfrm>
            <a:off x="4572000" y="5613400"/>
            <a:ext cx="1943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800" b="1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 輸入收看海大</a:t>
            </a:r>
            <a:endParaRPr lang="en-US" altLang="zh-TW" sz="1800" b="1">
              <a:solidFill>
                <a:srgbClr val="FF99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1800" b="1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 e-mail</a:t>
            </a:r>
            <a:r>
              <a:rPr lang="zh-TW" altLang="en-US" sz="1800" b="1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帳密</a:t>
            </a:r>
            <a:endParaRPr lang="en-US" altLang="zh-TW" sz="1800" b="1">
              <a:solidFill>
                <a:srgbClr val="FF99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1800" b="1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&lt;</a:t>
            </a:r>
            <a:r>
              <a:rPr lang="zh-TW" altLang="en-US" sz="1800" b="1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登入</a:t>
            </a:r>
            <a:r>
              <a:rPr lang="en-US" altLang="zh-TW" sz="1800" b="1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&gt;</a:t>
            </a:r>
            <a:r>
              <a:rPr lang="zh-TW" altLang="en-US" sz="1800" b="1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 線上報名</a:t>
            </a:r>
            <a:endParaRPr lang="en-US" altLang="zh-TW" sz="1800" b="1">
              <a:solidFill>
                <a:srgbClr val="FF99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800" b="1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1403350" y="3573463"/>
            <a:ext cx="504825" cy="21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5" cstate="print"/>
          <a:srcRect t="14897" r="2023" b="42068"/>
          <a:stretch>
            <a:fillRect/>
          </a:stretch>
        </p:blipFill>
        <p:spPr bwMode="auto">
          <a:xfrm>
            <a:off x="3635375" y="1341438"/>
            <a:ext cx="51181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直線單箭頭接點 12"/>
          <p:cNvCxnSpPr/>
          <p:nvPr/>
        </p:nvCxnSpPr>
        <p:spPr>
          <a:xfrm rot="5400000">
            <a:off x="1584325" y="3032125"/>
            <a:ext cx="719138" cy="2174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圓角矩形 13"/>
          <p:cNvSpPr/>
          <p:nvPr/>
        </p:nvSpPr>
        <p:spPr>
          <a:xfrm>
            <a:off x="4643438" y="2781300"/>
            <a:ext cx="1512887" cy="287338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2627313" y="2997200"/>
            <a:ext cx="1512887" cy="4318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16200000" flipH="1">
            <a:off x="4931569" y="3140869"/>
            <a:ext cx="288925" cy="14446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Autofit/>
          </a:bodyPr>
          <a:lstStyle/>
          <a:p>
            <a:pPr algn="l">
              <a:defRPr/>
            </a:pP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圖書館多元化推廣活動</a:t>
            </a:r>
            <a:r>
              <a:rPr lang="en-US" altLang="zh-TW" sz="4000" b="1" dirty="0" smtClean="0">
                <a:latin typeface="華康細圓體" pitchFamily="49" charset="-120"/>
                <a:ea typeface="華康細圓體" pitchFamily="49" charset="-120"/>
              </a:rPr>
              <a:t/>
            </a:r>
            <a:br>
              <a:rPr lang="en-US" altLang="zh-TW" sz="4000" b="1" dirty="0" smtClean="0">
                <a:latin typeface="華康細圓體" pitchFamily="49" charset="-120"/>
                <a:ea typeface="華康細圓體" pitchFamily="49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報名網址 </a:t>
            </a:r>
            <a:r>
              <a:rPr lang="en-US" altLang="zh-TW" sz="2800" b="1" dirty="0" smtClean="0">
                <a:hlinkClick r:id="rId6"/>
              </a:rPr>
              <a:t>http://lib.ntou.edu.tw/readers/course/now.php</a:t>
            </a:r>
            <a:r>
              <a:rPr lang="zh-TW" altLang="en-US" sz="3600" dirty="0" smtClean="0"/>
              <a:t/>
            </a:r>
            <a:br>
              <a:rPr lang="zh-TW" altLang="en-US" sz="3600" dirty="0" smtClean="0"/>
            </a:br>
            <a:endParaRPr lang="en-US" altLang="zh-TW" sz="36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2943225" cy="14398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017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fld id="{6B52A861-FEE2-44BF-88C5-526B2534F696}" type="slidenum">
              <a:rPr lang="en-US" altLang="zh-TW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46086" name="AutoShape 8"/>
          <p:cNvSpPr>
            <a:spLocks noChangeArrowheads="1"/>
          </p:cNvSpPr>
          <p:nvPr/>
        </p:nvSpPr>
        <p:spPr bwMode="auto">
          <a:xfrm>
            <a:off x="0" y="4652963"/>
            <a:ext cx="2714625" cy="1584325"/>
          </a:xfrm>
          <a:prstGeom prst="wedgeEllipseCallout">
            <a:avLst>
              <a:gd name="adj1" fmla="val 59806"/>
              <a:gd name="adj2" fmla="val 64190"/>
            </a:avLst>
          </a:prstGeom>
          <a:solidFill>
            <a:schemeClr val="accent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可以參加每年中與</a:t>
            </a:r>
            <a:r>
              <a:rPr lang="en-US" altLang="zh-TW" sz="2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月圖書館週系列活動喔！</a:t>
            </a: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1619672" y="2060848"/>
            <a:ext cx="936625" cy="3603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088" name="Line 7"/>
          <p:cNvSpPr>
            <a:spLocks noChangeShapeType="1"/>
          </p:cNvSpPr>
          <p:nvPr/>
        </p:nvSpPr>
        <p:spPr bwMode="auto">
          <a:xfrm>
            <a:off x="2195736" y="2420888"/>
            <a:ext cx="863377" cy="3168700"/>
          </a:xfrm>
          <a:prstGeom prst="line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arrow" w="med" len="med"/>
          </a:ln>
        </p:spPr>
        <p:txBody>
          <a:bodyPr wrap="none"/>
          <a:lstStyle/>
          <a:p>
            <a:endParaRPr lang="zh-TW" altLang="en-US"/>
          </a:p>
        </p:txBody>
      </p:sp>
      <p:pic>
        <p:nvPicPr>
          <p:cNvPr id="46090" name="Picture 12"/>
          <p:cNvPicPr>
            <a:picLocks noChangeAspect="1" noChangeArrowheads="1"/>
          </p:cNvPicPr>
          <p:nvPr/>
        </p:nvPicPr>
        <p:blipFill>
          <a:blip r:embed="rId4" cstate="print"/>
          <a:srcRect l="26003" t="16176" r="10689" b="64706"/>
          <a:stretch>
            <a:fillRect/>
          </a:stretch>
        </p:blipFill>
        <p:spPr bwMode="auto">
          <a:xfrm>
            <a:off x="3203575" y="5356225"/>
            <a:ext cx="5545138" cy="124142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AutoShape 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圖書館多元化推廣活動 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演講、說明會講義、有獎徵答活動都在這兒哦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!</a:t>
            </a:r>
          </a:p>
        </p:txBody>
      </p:sp>
      <p:pic>
        <p:nvPicPr>
          <p:cNvPr id="46089" name="Picture 11"/>
          <p:cNvPicPr>
            <a:picLocks noChangeAspect="1" noChangeArrowheads="1"/>
          </p:cNvPicPr>
          <p:nvPr/>
        </p:nvPicPr>
        <p:blipFill>
          <a:blip r:embed="rId5" cstate="print"/>
          <a:srcRect l="26549" t="14964" r="10619" b="22871"/>
          <a:stretch>
            <a:fillRect/>
          </a:stretch>
        </p:blipFill>
        <p:spPr bwMode="auto">
          <a:xfrm>
            <a:off x="3275856" y="1196752"/>
            <a:ext cx="5545138" cy="399891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6085" name="Line 6"/>
          <p:cNvSpPr>
            <a:spLocks noChangeShapeType="1"/>
          </p:cNvSpPr>
          <p:nvPr/>
        </p:nvSpPr>
        <p:spPr bwMode="auto">
          <a:xfrm>
            <a:off x="2555776" y="2276872"/>
            <a:ext cx="1584176" cy="216024"/>
          </a:xfrm>
          <a:prstGeom prst="line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arrow" w="med" len="med"/>
          </a:ln>
        </p:spPr>
        <p:txBody>
          <a:bodyPr wrap="none"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145166"/>
            <a:ext cx="8208912" cy="5342306"/>
          </a:xfrm>
          <a:noFill/>
        </p:spPr>
      </p:pic>
      <p:sp>
        <p:nvSpPr>
          <p:cNvPr id="5" name="AutoShape 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  <a:cs typeface="+mj-cs"/>
              </a:rPr>
              <a:t>推廣活動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  <a:cs typeface="+mj-cs"/>
              </a:rPr>
              <a:t>–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  <a:cs typeface="+mj-cs"/>
              </a:rPr>
              <a:t>有獎徵答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矩形 4"/>
          <p:cNvSpPr>
            <a:spLocks noChangeArrowheads="1"/>
          </p:cNvSpPr>
          <p:nvPr/>
        </p:nvSpPr>
        <p:spPr bwMode="auto">
          <a:xfrm>
            <a:off x="4017963" y="3244850"/>
            <a:ext cx="1108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/>
              <a:t>檢索使用</a:t>
            </a:r>
          </a:p>
        </p:txBody>
      </p:sp>
      <p:pic>
        <p:nvPicPr>
          <p:cNvPr id="48132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2776"/>
            <a:ext cx="6658928" cy="4608512"/>
          </a:xfrm>
          <a:noFill/>
        </p:spPr>
      </p:pic>
      <p:sp>
        <p:nvSpPr>
          <p:cNvPr id="5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l"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看藝文展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‧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聽音樂會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</p:txBody>
      </p:sp>
      <p:pic>
        <p:nvPicPr>
          <p:cNvPr id="6" name="Picture 3" descr="圖12-1"/>
          <p:cNvPicPr>
            <a:picLocks noChangeAspect="1" noChangeArrowheads="1"/>
          </p:cNvPicPr>
          <p:nvPr/>
        </p:nvPicPr>
        <p:blipFill>
          <a:blip r:embed="rId3" cstate="print"/>
          <a:srcRect r="450" b="511"/>
          <a:stretch>
            <a:fillRect/>
          </a:stretch>
        </p:blipFill>
        <p:spPr bwMode="auto">
          <a:xfrm>
            <a:off x="5722643" y="4074509"/>
            <a:ext cx="3421357" cy="278349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ctrTitle"/>
          </p:nvPr>
        </p:nvSpPr>
        <p:spPr>
          <a:xfrm>
            <a:off x="2051050" y="1268413"/>
            <a:ext cx="6788150" cy="1800225"/>
          </a:xfrm>
        </p:spPr>
        <p:txBody>
          <a:bodyPr/>
          <a:lstStyle/>
          <a:p>
            <a:r>
              <a:rPr lang="zh-TW" altLang="en-US" smtClean="0"/>
              <a:t>      </a:t>
            </a:r>
            <a:r>
              <a:rPr lang="zh-TW" altLang="en-US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下雨沒帶傘怎麼辦</a:t>
            </a:r>
            <a:r>
              <a:rPr lang="en-US" altLang="zh-TW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mtClean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11413" y="2636838"/>
            <a:ext cx="6264275" cy="3168650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FC8624"/>
                </a:solidFill>
                <a:latin typeface="標楷體" pitchFamily="65" charset="-120"/>
                <a:ea typeface="標楷體" pitchFamily="65" charset="-120"/>
              </a:rPr>
              <a:t>不必擔心，圖書館提供</a:t>
            </a:r>
            <a:r>
              <a:rPr lang="zh-TW" altLang="en-US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雨傘 </a:t>
            </a:r>
            <a:endParaRPr lang="en-US" altLang="zh-TW" b="1" dirty="0" smtClean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FC8624"/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  <a:r>
              <a:rPr lang="zh-TW" altLang="en-US" sz="4000" b="1" dirty="0" smtClean="0">
                <a:solidFill>
                  <a:srgbClr val="FC8624"/>
                </a:solidFill>
                <a:latin typeface="標楷體" pitchFamily="65" charset="-120"/>
                <a:ea typeface="標楷體" pitchFamily="65" charset="-120"/>
              </a:rPr>
              <a:t>借用服務！</a:t>
            </a:r>
            <a:endParaRPr lang="en-US" altLang="zh-TW" sz="4000" b="1" dirty="0" smtClean="0">
              <a:solidFill>
                <a:srgbClr val="FC8624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FC8624"/>
                </a:solidFill>
                <a:latin typeface="標楷體" pitchFamily="65" charset="-120"/>
                <a:ea typeface="標楷體" pitchFamily="65" charset="-120"/>
              </a:rPr>
              <a:t>             </a:t>
            </a:r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標楷體" pitchFamily="65" charset="-120"/>
              </a:rPr>
              <a:t>請洽借還書服務臺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7108" name="圖片 5" descr="MC900383318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997200"/>
            <a:ext cx="1590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 descr="C:\Users\EBOX\AppData\Local\Microsoft\Windows\Temporary Internet Files\Low\Content.IE5\3T531DZV\MC900432545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4076700"/>
            <a:ext cx="16827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 descr="檢視詳細資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196752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5" descr="檢視詳細資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916832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  <a:cs typeface="+mj-cs"/>
              </a:rPr>
              <a:t>愛心傘借用</a:t>
            </a:r>
            <a:endParaRPr lang="en-US" altLang="zh-TW" sz="4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en-US" altLang="zh-TW" sz="6000" dirty="0" smtClean="0">
                <a:latin typeface="Algerian" pitchFamily="82" charset="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6000" dirty="0" smtClean="0">
                <a:latin typeface="Algerian" pitchFamily="82" charset="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6000" dirty="0" smtClean="0">
                <a:latin typeface="Algerian" pitchFamily="82" charset="0"/>
                <a:ea typeface="Arial Unicode MS" pitchFamily="34" charset="-120"/>
                <a:cs typeface="Arial Unicode MS" pitchFamily="34" charset="-120"/>
              </a:rPr>
              <a:t>library time</a:t>
            </a:r>
            <a:r>
              <a:rPr lang="zh-TW" altLang="en-US" sz="6000" dirty="0" smtClean="0">
                <a:latin typeface="Algerian" pitchFamily="82" charset="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zh-TW" altLang="en-US" sz="6000" dirty="0" smtClean="0">
                <a:latin typeface="Algerian" pitchFamily="82" charset="0"/>
                <a:ea typeface="Arial Unicode MS" pitchFamily="34" charset="-120"/>
                <a:cs typeface="Arial Unicode MS" pitchFamily="34" charset="-120"/>
              </a:rPr>
            </a:b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6805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sz="5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什麼時候 你需要圖書館？</a:t>
            </a:r>
            <a:endParaRPr lang="en-US" altLang="zh-TW" sz="5200" b="1" dirty="0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  <a:cs typeface="Aharoni" pitchFamily="2" charset="-79"/>
            </a:endParaRPr>
          </a:p>
          <a:p>
            <a:pPr marL="0" indent="0">
              <a:buNone/>
            </a:pPr>
            <a:r>
              <a:rPr lang="zh-TW" altLang="en-US" dirty="0" smtClean="0"/>
              <a:t>氣溫</a:t>
            </a:r>
            <a:r>
              <a:rPr lang="en-US" altLang="zh-TW" dirty="0" smtClean="0"/>
              <a:t>&gt;28</a:t>
            </a:r>
            <a:r>
              <a:rPr lang="zh-TW" altLang="en-US" baseline="30000" dirty="0" smtClean="0"/>
              <a:t>。</a:t>
            </a:r>
            <a:r>
              <a:rPr lang="en-US" altLang="zh-TW" dirty="0" smtClean="0"/>
              <a:t>C</a:t>
            </a:r>
            <a:r>
              <a:rPr lang="zh-TW" altLang="en-US" dirty="0" smtClean="0"/>
              <a:t> 、準備考試 、想借書、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想看報紙、課間空堂、愛睏時段、累了的時候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>
              <a:buNone/>
            </a:pPr>
            <a:r>
              <a:rPr lang="zh-TW" altLang="en-US" sz="4300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圖書館提供的服務 比你想像的還多</a:t>
            </a:r>
            <a:endParaRPr lang="en-US" altLang="zh-TW" dirty="0" smtClean="0">
              <a:solidFill>
                <a:srgbClr val="9933FF"/>
              </a:solidFill>
              <a:latin typeface="+mj-ea"/>
              <a:ea typeface="+mj-ea"/>
            </a:endParaRPr>
          </a:p>
          <a:p>
            <a:pPr marL="180975" indent="0">
              <a:buNone/>
            </a:pPr>
            <a:r>
              <a:rPr lang="zh-TW" altLang="en-US" dirty="0" smtClean="0">
                <a:solidFill>
                  <a:srgbClr val="9933FF"/>
                </a:solidFill>
                <a:latin typeface="+mj-ea"/>
                <a:ea typeface="+mj-ea"/>
              </a:rPr>
              <a:t>免費上網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CC66FF"/>
                </a:solidFill>
                <a:latin typeface="+mj-ea"/>
                <a:ea typeface="+mj-ea"/>
              </a:rPr>
              <a:t>看電影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9933FF"/>
                </a:solidFill>
                <a:latin typeface="+mj-ea"/>
                <a:ea typeface="+mj-ea"/>
              </a:rPr>
              <a:t>找資料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CC66FF"/>
                </a:solidFill>
                <a:latin typeface="+mj-ea"/>
                <a:ea typeface="+mj-ea"/>
              </a:rPr>
              <a:t>寫作業趕報告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9933FF"/>
                </a:solidFill>
                <a:latin typeface="+mj-ea"/>
                <a:ea typeface="+mj-ea"/>
              </a:rPr>
              <a:t>與同學討論功課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en-US" altLang="zh-TW" dirty="0" smtClean="0">
                <a:solidFill>
                  <a:srgbClr val="CC66FF"/>
                </a:solidFill>
                <a:latin typeface="+mj-ea"/>
                <a:ea typeface="+mj-ea"/>
              </a:rPr>
              <a:t>E-Mail</a:t>
            </a:r>
            <a:r>
              <a:rPr lang="zh-TW" altLang="en-US" dirty="0" smtClean="0">
                <a:solidFill>
                  <a:srgbClr val="CC66FF"/>
                </a:solidFill>
                <a:latin typeface="+mj-ea"/>
                <a:ea typeface="+mj-ea"/>
              </a:rPr>
              <a:t>服務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9933FF"/>
                </a:solidFill>
                <a:latin typeface="+mj-ea"/>
                <a:ea typeface="+mj-ea"/>
              </a:rPr>
              <a:t>推薦買書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CC66FF"/>
                </a:solidFill>
                <a:latin typeface="+mj-ea"/>
                <a:ea typeface="+mj-ea"/>
              </a:rPr>
              <a:t>影</a:t>
            </a:r>
            <a:r>
              <a:rPr lang="en-US" altLang="zh-TW" dirty="0" smtClean="0">
                <a:solidFill>
                  <a:srgbClr val="CC66FF"/>
                </a:solidFill>
                <a:latin typeface="+mj-ea"/>
                <a:ea typeface="+mj-ea"/>
              </a:rPr>
              <a:t>/</a:t>
            </a:r>
            <a:r>
              <a:rPr lang="zh-TW" altLang="en-US" dirty="0" smtClean="0">
                <a:solidFill>
                  <a:srgbClr val="CC66FF"/>
                </a:solidFill>
                <a:latin typeface="+mj-ea"/>
                <a:ea typeface="+mj-ea"/>
              </a:rPr>
              <a:t>列印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9933FF"/>
                </a:solidFill>
                <a:latin typeface="+mj-ea"/>
                <a:ea typeface="+mj-ea"/>
              </a:rPr>
              <a:t>愛心傘借用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CC66FF"/>
                </a:solidFill>
                <a:latin typeface="+mj-ea"/>
                <a:ea typeface="+mj-ea"/>
              </a:rPr>
              <a:t>聽演講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9933FF"/>
                </a:solidFill>
                <a:latin typeface="+mj-ea"/>
                <a:ea typeface="+mj-ea"/>
              </a:rPr>
              <a:t>參加講習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CC66FF"/>
                </a:solidFill>
                <a:latin typeface="+mj-ea"/>
                <a:ea typeface="+mj-ea"/>
              </a:rPr>
              <a:t>參與有獎徵答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9933FF"/>
                </a:solidFill>
                <a:latin typeface="+mj-ea"/>
                <a:ea typeface="+mj-ea"/>
              </a:rPr>
              <a:t>聽音樂</a:t>
            </a:r>
            <a:r>
              <a:rPr lang="zh-TW" altLang="en-US" dirty="0" smtClean="0">
                <a:latin typeface="+mj-ea"/>
                <a:ea typeface="+mj-ea"/>
              </a:rPr>
              <a:t>、</a:t>
            </a:r>
            <a:r>
              <a:rPr lang="zh-TW" altLang="en-US" dirty="0" smtClean="0">
                <a:solidFill>
                  <a:srgbClr val="CC66FF"/>
                </a:solidFill>
                <a:latin typeface="+mj-ea"/>
                <a:ea typeface="+mj-ea"/>
              </a:rPr>
              <a:t>看藝文展</a:t>
            </a:r>
            <a:endParaRPr lang="en-US" altLang="zh-TW" dirty="0" smtClean="0"/>
          </a:p>
        </p:txBody>
      </p:sp>
      <p:pic>
        <p:nvPicPr>
          <p:cNvPr id="2051" name="Picture 3" descr="C:\Users\li\AppData\Local\Microsoft\Windows\Temporary Internet Files\Content.IE5\0IIBP8S0\MC90019617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718"/>
            <a:ext cx="808814" cy="803019"/>
          </a:xfrm>
          <a:prstGeom prst="rect">
            <a:avLst/>
          </a:prstGeom>
          <a:noFill/>
        </p:spPr>
      </p:pic>
      <p:sp>
        <p:nvSpPr>
          <p:cNvPr id="5" name="書卷 (水平) 4"/>
          <p:cNvSpPr/>
          <p:nvPr/>
        </p:nvSpPr>
        <p:spPr>
          <a:xfrm>
            <a:off x="179512" y="3717032"/>
            <a:ext cx="8749480" cy="2952328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483768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2BEEA7-581A-4409-8DC1-7171D47E82E8}" type="slidenum">
              <a:rPr lang="en-US" altLang="zh-TW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395536" y="1240486"/>
            <a:ext cx="8352928" cy="452431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合理影印</a:t>
            </a:r>
            <a:endParaRPr lang="en-US" altLang="zh-TW" b="1" dirty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  <a:defRPr/>
            </a:pPr>
            <a:endParaRPr lang="en-US" altLang="zh-TW" b="1" dirty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  <a:defRPr/>
            </a:pPr>
            <a:endParaRPr lang="en-US" altLang="zh-TW" b="1" dirty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 marL="457200" indent="-457200">
              <a:spcBef>
                <a:spcPct val="50000"/>
              </a:spcBef>
              <a:defRPr/>
            </a:pPr>
            <a:endParaRPr lang="en-US" altLang="zh-TW" b="1" dirty="0" smtClean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 marL="457200" indent="-457200">
              <a:spcBef>
                <a:spcPct val="50000"/>
              </a:spcBef>
              <a:defRPr/>
            </a:pPr>
            <a:r>
              <a:rPr lang="en-US" altLang="zh-TW" b="1" dirty="0" smtClean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2</a:t>
            </a:r>
            <a:r>
              <a:rPr lang="en-US" altLang="zh-TW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.</a:t>
            </a:r>
            <a:r>
              <a:rPr lang="zh-TW" altLang="en-US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電子資源合理使用</a:t>
            </a:r>
            <a:endParaRPr lang="en-US" altLang="zh-TW" b="1" dirty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  <a:defRPr/>
            </a:pPr>
            <a:endParaRPr lang="en-US" altLang="zh-TW" b="1" dirty="0" smtClean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endParaRPr lang="en-US" altLang="zh-TW" b="1" dirty="0" smtClean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endParaRPr lang="en-US" altLang="zh-TW" b="1" dirty="0" smtClean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b="1" dirty="0" smtClean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3</a:t>
            </a:r>
            <a:r>
              <a:rPr lang="en-US" altLang="zh-TW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.</a:t>
            </a:r>
            <a:r>
              <a:rPr lang="zh-TW" altLang="en-US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著作權百寶箱</a:t>
            </a:r>
            <a:endParaRPr lang="en-US" altLang="zh-TW" b="1" dirty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endParaRPr lang="en-US" altLang="zh-TW" b="1" dirty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endParaRPr lang="zh-TW" altLang="en-US" b="1" dirty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68294" name="AutoShape 6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AlternateProcess">
            <a:avLst/>
          </a:prstGeom>
          <a:solidFill>
            <a:srgbClr val="FF9900"/>
          </a:solidFill>
          <a:ln w="9525">
            <a:solidFill>
              <a:srgbClr val="B60A9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尊重智慧財產權</a:t>
            </a:r>
            <a:endParaRPr lang="en-US" altLang="zh-TW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2" cstate="print"/>
          <a:srcRect l="10347" t="35483" r="65198" b="47388"/>
          <a:stretch>
            <a:fillRect/>
          </a:stretch>
        </p:blipFill>
        <p:spPr bwMode="auto">
          <a:xfrm>
            <a:off x="971550" y="1844675"/>
            <a:ext cx="21590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圖片 9"/>
          <p:cNvPicPr>
            <a:picLocks noChangeAspect="1" noChangeArrowheads="1"/>
          </p:cNvPicPr>
          <p:nvPr/>
        </p:nvPicPr>
        <p:blipFill>
          <a:blip r:embed="rId3" cstate="print"/>
          <a:srcRect l="25420" t="31764" r="12360" b="14314"/>
          <a:stretch>
            <a:fillRect/>
          </a:stretch>
        </p:blipFill>
        <p:spPr bwMode="auto">
          <a:xfrm>
            <a:off x="3779838" y="1268413"/>
            <a:ext cx="328136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圓角矩形 10"/>
          <p:cNvSpPr/>
          <p:nvPr/>
        </p:nvSpPr>
        <p:spPr>
          <a:xfrm>
            <a:off x="2051050" y="2564904"/>
            <a:ext cx="863600" cy="14337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1512" name="圖片 11"/>
          <p:cNvPicPr>
            <a:picLocks noChangeAspect="1" noChangeArrowheads="1"/>
          </p:cNvPicPr>
          <p:nvPr/>
        </p:nvPicPr>
        <p:blipFill>
          <a:blip r:embed="rId4" cstate="print"/>
          <a:srcRect l="36131" t="36079" r="40054" b="48039"/>
          <a:stretch>
            <a:fillRect/>
          </a:stretch>
        </p:blipFill>
        <p:spPr bwMode="auto">
          <a:xfrm>
            <a:off x="683568" y="3356992"/>
            <a:ext cx="24479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圖片 8"/>
          <p:cNvPicPr>
            <a:picLocks noChangeAspect="1" noChangeArrowheads="1"/>
          </p:cNvPicPr>
          <p:nvPr/>
        </p:nvPicPr>
        <p:blipFill>
          <a:blip r:embed="rId5" cstate="print"/>
          <a:srcRect l="26717" t="31569" r="12215" b="35098"/>
          <a:stretch>
            <a:fillRect/>
          </a:stretch>
        </p:blipFill>
        <p:spPr bwMode="auto">
          <a:xfrm>
            <a:off x="3779838" y="3573463"/>
            <a:ext cx="38877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圓角矩形 9"/>
          <p:cNvSpPr/>
          <p:nvPr/>
        </p:nvSpPr>
        <p:spPr>
          <a:xfrm>
            <a:off x="1907704" y="4077072"/>
            <a:ext cx="1223963" cy="21617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1515" name="圖片 11"/>
          <p:cNvPicPr>
            <a:picLocks noChangeAspect="1" noChangeArrowheads="1"/>
          </p:cNvPicPr>
          <p:nvPr/>
        </p:nvPicPr>
        <p:blipFill>
          <a:blip r:embed="rId4" cstate="print"/>
          <a:srcRect l="9740" t="52158" r="64178" b="36165"/>
          <a:stretch>
            <a:fillRect/>
          </a:stretch>
        </p:blipFill>
        <p:spPr bwMode="auto">
          <a:xfrm>
            <a:off x="1115616" y="5589240"/>
            <a:ext cx="16557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圖片 12"/>
          <p:cNvPicPr>
            <a:picLocks noChangeAspect="1" noChangeArrowheads="1"/>
          </p:cNvPicPr>
          <p:nvPr/>
        </p:nvPicPr>
        <p:blipFill>
          <a:blip r:embed="rId6" cstate="print"/>
          <a:srcRect l="9891" t="15099" r="14577" b="45097"/>
          <a:stretch>
            <a:fillRect/>
          </a:stretch>
        </p:blipFill>
        <p:spPr bwMode="auto">
          <a:xfrm>
            <a:off x="3779838" y="5243513"/>
            <a:ext cx="3979862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圓角矩形 13"/>
          <p:cNvSpPr/>
          <p:nvPr/>
        </p:nvSpPr>
        <p:spPr>
          <a:xfrm>
            <a:off x="1187624" y="6165304"/>
            <a:ext cx="719138" cy="2159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雲朵形圖說文字 14"/>
          <p:cNvSpPr/>
          <p:nvPr/>
        </p:nvSpPr>
        <p:spPr>
          <a:xfrm>
            <a:off x="6948264" y="1484784"/>
            <a:ext cx="1945258" cy="936625"/>
          </a:xfrm>
          <a:prstGeom prst="cloudCallout">
            <a:avLst>
              <a:gd name="adj1" fmla="val -20833"/>
              <a:gd name="adj2" fmla="val 140011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519" name="文字方塊 15"/>
          <p:cNvSpPr txBox="1">
            <a:spLocks noChangeArrowheads="1"/>
          </p:cNvSpPr>
          <p:nvPr/>
        </p:nvSpPr>
        <p:spPr bwMode="auto">
          <a:xfrm>
            <a:off x="7740650" y="2924174"/>
            <a:ext cx="140334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若涉侵權將受校規處分並須負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相關法律責任！</a:t>
            </a:r>
          </a:p>
        </p:txBody>
      </p:sp>
      <p:sp>
        <p:nvSpPr>
          <p:cNvPr id="21520" name="文字方塊 16"/>
          <p:cNvSpPr txBox="1">
            <a:spLocks noChangeArrowheads="1"/>
          </p:cNvSpPr>
          <p:nvPr/>
        </p:nvSpPr>
        <p:spPr bwMode="auto">
          <a:xfrm>
            <a:off x="7092280" y="1628800"/>
            <a:ext cx="1584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提醒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您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！</a:t>
            </a:r>
            <a:endParaRPr lang="zh-TW" altLang="en-US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3347864" y="1628800"/>
            <a:ext cx="360040" cy="216024"/>
          </a:xfrm>
          <a:prstGeom prst="rightArrow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3419872" y="3789040"/>
            <a:ext cx="360040" cy="216024"/>
          </a:xfrm>
          <a:prstGeom prst="rightArrow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>
            <a:off x="3347864" y="5373216"/>
            <a:ext cx="360040" cy="216024"/>
          </a:xfrm>
          <a:prstGeom prst="rightArrow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ctrTitle"/>
          </p:nvPr>
        </p:nvSpPr>
        <p:spPr>
          <a:xfrm>
            <a:off x="2051050" y="1268413"/>
            <a:ext cx="6788150" cy="1800225"/>
          </a:xfrm>
        </p:spPr>
        <p:txBody>
          <a:bodyPr/>
          <a:lstStyle/>
          <a:p>
            <a:r>
              <a:rPr lang="zh-TW" altLang="en-US" dirty="0" smtClean="0"/>
              <a:t>      </a:t>
            </a:r>
            <a:endParaRPr lang="zh-TW" altLang="en-US" dirty="0" smtClean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568952" cy="5184576"/>
          </a:xfrm>
        </p:spPr>
        <p:txBody>
          <a:bodyPr>
            <a:normAutofit fontScale="62500" lnSpcReduction="20000"/>
          </a:bodyPr>
          <a:lstStyle/>
          <a:p>
            <a:pPr marL="320040" indent="-320040" algn="l">
              <a:defRPr/>
            </a:pPr>
            <a:endParaRPr lang="en-US" altLang="zh-TW" sz="3800" b="1" dirty="0" smtClean="0">
              <a:latin typeface="標楷體" pitchFamily="65" charset="-120"/>
              <a:ea typeface="標楷體" pitchFamily="65" charset="-120"/>
            </a:endParaRPr>
          </a:p>
          <a:p>
            <a:pPr marL="320040" indent="-320040" algn="l">
              <a:defRPr/>
            </a:pPr>
            <a:r>
              <a:rPr lang="zh-TW" altLang="en-US" sz="3800" b="1" dirty="0" smtClean="0">
                <a:latin typeface="標楷體" pitchFamily="65" charset="-120"/>
                <a:ea typeface="標楷體" pitchFamily="65" charset="-120"/>
              </a:rPr>
              <a:t>臨櫃服務</a:t>
            </a:r>
            <a:endParaRPr lang="en-US" altLang="zh-TW" sz="3800" b="1" dirty="0" smtClean="0">
              <a:latin typeface="標楷體" pitchFamily="65" charset="-120"/>
              <a:ea typeface="標楷體" pitchFamily="65" charset="-120"/>
            </a:endParaRPr>
          </a:p>
          <a:p>
            <a:pPr marL="320040" indent="-320040" algn="l">
              <a:defRPr/>
            </a:pPr>
            <a:r>
              <a:rPr lang="zh-TW" altLang="en-US" b="1" dirty="0" smtClean="0">
                <a:solidFill>
                  <a:schemeClr val="accent1"/>
                </a:solidFill>
              </a:rPr>
              <a:t>圖書一館</a:t>
            </a:r>
            <a:r>
              <a:rPr lang="en-US" altLang="zh-TW" b="1" dirty="0" smtClean="0">
                <a:solidFill>
                  <a:schemeClr val="accent1"/>
                </a:solidFill>
              </a:rPr>
              <a:t>2</a:t>
            </a:r>
            <a:r>
              <a:rPr lang="zh-TW" altLang="en-US" b="1" dirty="0" smtClean="0">
                <a:solidFill>
                  <a:schemeClr val="accent1"/>
                </a:solidFill>
              </a:rPr>
              <a:t>樓聯合服務台</a:t>
            </a:r>
            <a:endParaRPr lang="en-US" altLang="zh-TW" b="1" dirty="0" smtClean="0">
              <a:solidFill>
                <a:schemeClr val="accent1"/>
              </a:solidFill>
            </a:endParaRPr>
          </a:p>
          <a:p>
            <a:pPr marL="320040" indent="-320040" algn="l">
              <a:defRPr/>
            </a:pPr>
            <a:endParaRPr lang="en-US" altLang="zh-TW" sz="3800" b="1" dirty="0" smtClean="0">
              <a:latin typeface="標楷體" pitchFamily="65" charset="-120"/>
              <a:ea typeface="標楷體" pitchFamily="65" charset="-120"/>
            </a:endParaRPr>
          </a:p>
          <a:p>
            <a:pPr marL="320040" indent="-320040" algn="l">
              <a:defRPr/>
            </a:pPr>
            <a:r>
              <a:rPr lang="zh-TW" altLang="en-US" sz="3800" b="1" dirty="0" smtClean="0">
                <a:latin typeface="標楷體" pitchFamily="65" charset="-120"/>
                <a:ea typeface="標楷體" pitchFamily="65" charset="-120"/>
              </a:rPr>
              <a:t>電話諮詢</a:t>
            </a:r>
            <a:endParaRPr lang="en-US" altLang="zh-TW" sz="3800" b="1" dirty="0" smtClean="0">
              <a:latin typeface="標楷體" pitchFamily="65" charset="-120"/>
              <a:ea typeface="標楷體" pitchFamily="65" charset="-120"/>
            </a:endParaRPr>
          </a:p>
          <a:p>
            <a:pPr marL="320040" indent="-320040" algn="l">
              <a:buFont typeface="Wingdings"/>
              <a:buChar char=""/>
              <a:defRPr/>
            </a:pPr>
            <a:r>
              <a:rPr lang="zh-TW" altLang="en-US" b="1" dirty="0" smtClean="0"/>
              <a:t>借還書問題→分機</a:t>
            </a:r>
            <a:r>
              <a:rPr lang="en-US" altLang="zh-TW" b="1" dirty="0" smtClean="0"/>
              <a:t>1187,1188</a:t>
            </a:r>
            <a:r>
              <a:rPr lang="zh-TW" altLang="en-US" b="1" dirty="0" smtClean="0"/>
              <a:t>閱覽組</a:t>
            </a:r>
            <a:endParaRPr lang="en-US" altLang="zh-TW" b="1" dirty="0" smtClean="0"/>
          </a:p>
          <a:p>
            <a:pPr marL="320040" indent="-320040" algn="l">
              <a:buFont typeface="Wingdings"/>
              <a:buChar char=""/>
              <a:defRPr/>
            </a:pPr>
            <a:r>
              <a:rPr lang="zh-TW" altLang="en-US" b="1" dirty="0" smtClean="0">
                <a:solidFill>
                  <a:schemeClr val="accent1"/>
                </a:solidFill>
              </a:rPr>
              <a:t>資料查詢問題→分機</a:t>
            </a:r>
            <a:r>
              <a:rPr lang="en-US" altLang="zh-TW" b="1" dirty="0" smtClean="0">
                <a:solidFill>
                  <a:schemeClr val="accent1"/>
                </a:solidFill>
              </a:rPr>
              <a:t>2125,2114</a:t>
            </a:r>
            <a:r>
              <a:rPr lang="zh-TW" altLang="en-US" b="1" dirty="0" smtClean="0">
                <a:solidFill>
                  <a:schemeClr val="accent1"/>
                </a:solidFill>
              </a:rPr>
              <a:t>參考組</a:t>
            </a:r>
            <a:endParaRPr lang="en-US" altLang="zh-TW" b="1" dirty="0" smtClean="0">
              <a:solidFill>
                <a:schemeClr val="accent1"/>
              </a:solidFill>
            </a:endParaRPr>
          </a:p>
          <a:p>
            <a:pPr marL="320040" indent="-320040" algn="l">
              <a:defRPr/>
            </a:pPr>
            <a:r>
              <a:rPr lang="zh-TW" altLang="en-US" b="1" dirty="0" smtClean="0">
                <a:solidFill>
                  <a:srgbClr val="0070C0"/>
                </a:solidFill>
              </a:rPr>
              <a:t>     </a:t>
            </a:r>
            <a:r>
              <a:rPr lang="zh-TW" altLang="en-US" b="1" dirty="0" smtClean="0">
                <a:solidFill>
                  <a:srgbClr val="0070C0"/>
                </a:solidFill>
              </a:rPr>
              <a:t>          </a:t>
            </a:r>
            <a:r>
              <a:rPr lang="zh-TW" altLang="en-US" b="1" dirty="0" smtClean="0">
                <a:solidFill>
                  <a:schemeClr val="accent1"/>
                </a:solidFill>
              </a:rPr>
              <a:t>洽詢</a:t>
            </a:r>
            <a:r>
              <a:rPr lang="zh-TW" altLang="en-US" b="1" dirty="0" smtClean="0">
                <a:solidFill>
                  <a:schemeClr val="accent1"/>
                </a:solidFill>
              </a:rPr>
              <a:t>時</a:t>
            </a:r>
            <a:r>
              <a:rPr lang="zh-TW" altLang="en-US" b="1" dirty="0" smtClean="0">
                <a:solidFill>
                  <a:srgbClr val="0070C0"/>
                </a:solidFill>
              </a:rPr>
              <a:t>間：週一至五</a:t>
            </a:r>
            <a:r>
              <a:rPr lang="en-US" altLang="zh-TW" b="1" dirty="0" smtClean="0">
                <a:solidFill>
                  <a:srgbClr val="0070C0"/>
                </a:solidFill>
              </a:rPr>
              <a:t>8:30</a:t>
            </a:r>
            <a:r>
              <a:rPr lang="zh-TW" altLang="en-US" b="1" dirty="0" smtClean="0">
                <a:solidFill>
                  <a:srgbClr val="0070C0"/>
                </a:solidFill>
              </a:rPr>
              <a:t>～</a:t>
            </a:r>
            <a:r>
              <a:rPr lang="en-US" altLang="zh-TW" b="1" dirty="0" smtClean="0">
                <a:solidFill>
                  <a:srgbClr val="0070C0"/>
                </a:solidFill>
              </a:rPr>
              <a:t>16:50</a:t>
            </a:r>
          </a:p>
          <a:p>
            <a:pPr marL="320040" indent="-320040" algn="l">
              <a:buFont typeface="Wingdings"/>
              <a:buChar char=""/>
              <a:defRPr/>
            </a:pPr>
            <a:r>
              <a:rPr lang="zh-TW" altLang="en-US" b="1" dirty="0" smtClean="0"/>
              <a:t>網路及郵件問題→校園網路組</a:t>
            </a:r>
            <a:r>
              <a:rPr lang="en-US" altLang="zh-TW" b="1" dirty="0" smtClean="0"/>
              <a:t>1174,2113</a:t>
            </a:r>
          </a:p>
          <a:p>
            <a:pPr marL="320040" indent="-320040" algn="l">
              <a:buFont typeface="Wingdings"/>
              <a:buChar char=""/>
              <a:defRPr/>
            </a:pPr>
            <a:r>
              <a:rPr lang="zh-TW" altLang="en-US" b="1" dirty="0" smtClean="0"/>
              <a:t>教學務系統問題→校務系統組</a:t>
            </a:r>
            <a:r>
              <a:rPr lang="en-US" altLang="zh-TW" b="1" dirty="0" smtClean="0"/>
              <a:t>1177,1173</a:t>
            </a:r>
          </a:p>
          <a:p>
            <a:pPr marL="320040" indent="-320040" algn="l">
              <a:defRPr/>
            </a:pPr>
            <a:endParaRPr lang="en-US" altLang="zh-TW" b="1" dirty="0" smtClean="0"/>
          </a:p>
          <a:p>
            <a:pPr marL="320040" indent="-320040" algn="l">
              <a:defRPr/>
            </a:pPr>
            <a:r>
              <a:rPr lang="en-US" altLang="zh-TW" sz="3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E-MAIL</a:t>
            </a:r>
            <a:r>
              <a:rPr lang="zh-TW" altLang="en-US" sz="3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聯繫</a:t>
            </a:r>
            <a:endParaRPr lang="en-US" altLang="zh-TW" sz="3800" b="1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320040" indent="-320040" algn="l">
              <a:buFont typeface="Wingdings"/>
              <a:buChar char=""/>
              <a:defRPr/>
            </a:pPr>
            <a:r>
              <a:rPr lang="zh-TW" altLang="en-US" b="1" dirty="0" smtClean="0"/>
              <a:t>圖書藝文服務</a:t>
            </a:r>
            <a:r>
              <a:rPr lang="en-US" altLang="zh-TW" b="1" dirty="0" smtClean="0"/>
              <a:t> </a:t>
            </a:r>
            <a:r>
              <a:rPr lang="en-US" altLang="zh-TW" b="1" dirty="0" smtClean="0">
                <a:hlinkClick r:id="rId2"/>
              </a:rPr>
              <a:t>lit@mail.ntou.edu.tw</a:t>
            </a:r>
            <a:r>
              <a:rPr lang="zh-TW" altLang="en-US" b="1" dirty="0" smtClean="0"/>
              <a:t>　</a:t>
            </a:r>
            <a:endParaRPr lang="en-US" altLang="zh-TW" b="1" dirty="0" smtClean="0"/>
          </a:p>
          <a:p>
            <a:pPr marL="320040" indent="-320040" algn="l">
              <a:buFont typeface="Wingdings"/>
              <a:buChar char=""/>
              <a:defRPr/>
            </a:pPr>
            <a:r>
              <a:rPr lang="zh-TW" altLang="en-US" b="1" dirty="0" smtClean="0"/>
              <a:t>網路服務</a:t>
            </a:r>
            <a:r>
              <a:rPr lang="en-US" altLang="zh-TW" b="1" dirty="0" smtClean="0"/>
              <a:t> </a:t>
            </a:r>
            <a:r>
              <a:rPr lang="en-US" altLang="zh-TW" b="1" dirty="0" smtClean="0">
                <a:hlinkClick r:id="rId3"/>
              </a:rPr>
              <a:t>staff@mail.ntou.edu.tw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pPr marL="320040" indent="-320040" algn="l">
              <a:buFont typeface="Wingdings"/>
              <a:buChar char=""/>
              <a:defRPr/>
            </a:pPr>
            <a:r>
              <a:rPr lang="zh-TW" altLang="en-US" b="1" dirty="0" smtClean="0">
                <a:solidFill>
                  <a:srgbClr val="0070C0"/>
                </a:solidFill>
              </a:rPr>
              <a:t>詳見</a:t>
            </a:r>
            <a:r>
              <a:rPr lang="zh-TW" altLang="en-US" b="1" dirty="0" smtClean="0">
                <a:solidFill>
                  <a:srgbClr val="0070C0"/>
                </a:solidFill>
                <a:hlinkClick r:id="rId4"/>
              </a:rPr>
              <a:t>圖資處網頁／組織架構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  <a:cs typeface="+mj-cs"/>
              </a:rPr>
              <a:t>    問題諮詢</a:t>
            </a:r>
            <a:endParaRPr lang="en-US" altLang="zh-TW" sz="4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pic>
        <p:nvPicPr>
          <p:cNvPr id="2050" name="圖片 11" descr="_MG_46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3580" y="1196752"/>
            <a:ext cx="37804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cynthia\AppData\Local\Microsoft\Windows\Temporary Internet Files\Content.IE5\WFPZE2SL\MC900217328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0"/>
            <a:ext cx="858305" cy="869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圖片 3" descr="海大校園夢泉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23528" y="1340768"/>
            <a:ext cx="7164288" cy="150810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4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感謝您的聆聽</a:t>
            </a:r>
            <a:r>
              <a:rPr lang="zh-TW" altLang="en-US" sz="4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！</a:t>
            </a:r>
            <a:endParaRPr lang="en-US" altLang="zh-TW" sz="4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algn="ctr">
              <a:defRPr/>
            </a:pPr>
            <a:endParaRPr lang="en-US" altLang="zh-TW" sz="4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7107" name="副標題 8"/>
          <p:cNvSpPr>
            <a:spLocks noGrp="1"/>
          </p:cNvSpPr>
          <p:nvPr>
            <p:ph type="subTitle" idx="1"/>
          </p:nvPr>
        </p:nvSpPr>
        <p:spPr>
          <a:xfrm>
            <a:off x="323528" y="6021288"/>
            <a:ext cx="8744272" cy="836712"/>
          </a:xfrm>
        </p:spPr>
        <p:txBody>
          <a:bodyPr anchor="b">
            <a:normAutofit fontScale="77500" lnSpcReduction="20000"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rgbClr val="2D11FB"/>
                </a:solidFill>
              </a:rPr>
              <a:t> </a:t>
            </a:r>
            <a:r>
              <a:rPr lang="zh-TW" altLang="en-US" sz="3300" b="1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如有任何問題，歡迎洽詢圖資處參考諮詢組</a:t>
            </a:r>
            <a:endParaRPr lang="en-US" altLang="zh-TW" sz="3300" b="1" dirty="0" smtClean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  <a:p>
            <a:pPr algn="l">
              <a:defRPr/>
            </a:pPr>
            <a:r>
              <a:rPr lang="zh-TW" altLang="en-US" b="1" dirty="0" smtClean="0">
                <a:solidFill>
                  <a:srgbClr val="2D11FB"/>
                </a:solidFill>
              </a:rPr>
              <a:t>                                  </a:t>
            </a:r>
            <a:r>
              <a:rPr lang="en-US" altLang="zh-TW" dirty="0" smtClean="0">
                <a:solidFill>
                  <a:srgbClr val="C00000"/>
                </a:solidFill>
              </a:rPr>
              <a:t>(02)2462-2192</a:t>
            </a:r>
            <a:r>
              <a:rPr lang="zh-TW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C00000"/>
                </a:solidFill>
              </a:rPr>
              <a:t>ext.2114</a:t>
            </a:r>
            <a:r>
              <a:rPr lang="zh-TW" altLang="en-US" dirty="0" smtClean="0">
                <a:solidFill>
                  <a:srgbClr val="C00000"/>
                </a:solidFill>
              </a:rPr>
              <a:t>、</a:t>
            </a:r>
            <a:r>
              <a:rPr lang="en-US" altLang="zh-TW" dirty="0" smtClean="0">
                <a:solidFill>
                  <a:srgbClr val="C00000"/>
                </a:solidFill>
              </a:rPr>
              <a:t>2125</a:t>
            </a:r>
            <a:endParaRPr lang="zh-TW" alt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8153400" cy="99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</a:rPr>
              <a:t>圖書館源起</a:t>
            </a:r>
            <a:r>
              <a:rPr lang="en-US" altLang="zh-TW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</a:rPr>
              <a:t> </a:t>
            </a:r>
            <a:endParaRPr lang="en-US" altLang="zh-TW" b="1" dirty="0" smtClean="0">
              <a:solidFill>
                <a:srgbClr val="A17C3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339" name="內容版面配置區 2"/>
          <p:cNvSpPr>
            <a:spLocks noGrp="1"/>
          </p:cNvSpPr>
          <p:nvPr>
            <p:ph sz="quarter" idx="1"/>
          </p:nvPr>
        </p:nvSpPr>
        <p:spPr>
          <a:xfrm>
            <a:off x="642938" y="1700213"/>
            <a:ext cx="8153400" cy="47529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sz="2700" dirty="0" smtClean="0">
                <a:latin typeface="標楷體" pitchFamily="65" charset="-120"/>
                <a:ea typeface="標楷體" pitchFamily="65" charset="-120"/>
              </a:rPr>
              <a:t>1962</a:t>
            </a:r>
            <a:r>
              <a:rPr lang="zh-TW" altLang="en-US" sz="2700" dirty="0" smtClean="0">
                <a:latin typeface="標楷體" pitchFamily="65" charset="-120"/>
                <a:ea typeface="標楷體" pitchFamily="65" charset="-120"/>
              </a:rPr>
              <a:t>圖書館起建於海事大樓</a:t>
            </a:r>
            <a:endParaRPr lang="en-US" altLang="zh-TW" sz="27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700" dirty="0" smtClean="0">
                <a:latin typeface="標楷體" pitchFamily="65" charset="-120"/>
                <a:ea typeface="標楷體" pitchFamily="65" charset="-120"/>
              </a:rPr>
              <a:t>1991</a:t>
            </a:r>
            <a:r>
              <a:rPr lang="zh-TW" altLang="en-US" sz="2700" dirty="0" smtClean="0">
                <a:latin typeface="標楷體" pitchFamily="65" charset="-120"/>
                <a:ea typeface="標楷體" pitchFamily="65" charset="-120"/>
              </a:rPr>
              <a:t>一館落成</a:t>
            </a:r>
            <a:endParaRPr lang="en-US" altLang="zh-TW" sz="27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700" dirty="0" smtClean="0">
                <a:latin typeface="標楷體" pitchFamily="65" charset="-120"/>
                <a:ea typeface="標楷體" pitchFamily="65" charset="-120"/>
              </a:rPr>
              <a:t>2001</a:t>
            </a:r>
            <a:r>
              <a:rPr lang="zh-TW" altLang="en-US" sz="2700" dirty="0" smtClean="0">
                <a:latin typeface="標楷體" pitchFamily="65" charset="-120"/>
                <a:ea typeface="標楷體" pitchFamily="65" charset="-120"/>
              </a:rPr>
              <a:t>二館啟用</a:t>
            </a:r>
            <a:endParaRPr lang="en-US" altLang="zh-TW" sz="27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組織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（共計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位成員）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採編組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閱覽組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館藏管理組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參考諮詢組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藝文中心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500" dirty="0" smtClean="0">
                <a:latin typeface="標楷體" pitchFamily="65" charset="-120"/>
                <a:ea typeface="標楷體" pitchFamily="65" charset="-120"/>
              </a:rPr>
              <a:t>200708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起，圖書館與電算中心組織合併，更名為「圖書暨資訊處」</a:t>
            </a:r>
            <a:endParaRPr lang="en-US" altLang="zh-TW" sz="25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500" dirty="0" smtClean="0">
                <a:latin typeface="標楷體" pitchFamily="65" charset="-120"/>
                <a:ea typeface="標楷體" pitchFamily="65" charset="-120"/>
              </a:rPr>
              <a:t>20100916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二樓</a:t>
            </a:r>
            <a:r>
              <a:rPr lang="en-US" altLang="zh-TW" sz="2500" dirty="0" smtClean="0">
                <a:latin typeface="標楷體" pitchFamily="65" charset="-120"/>
                <a:ea typeface="標楷體" pitchFamily="65" charset="-120"/>
              </a:rPr>
              <a:t>SMART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數位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學習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區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啟用</a:t>
            </a:r>
            <a:endParaRPr lang="en-US" altLang="zh-TW" sz="25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9600" y="1557338"/>
            <a:ext cx="33464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9144000" cy="1439862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圖書一館：地下</a:t>
            </a:r>
            <a:r>
              <a:rPr lang="en-US" altLang="zh-TW" sz="2100" b="1" dirty="0" smtClean="0">
                <a:solidFill>
                  <a:srgbClr val="336600"/>
                </a:solidFill>
                <a:ea typeface="標楷體" pitchFamily="65" charset="-120"/>
              </a:rPr>
              <a:t>1</a:t>
            </a:r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層、地面</a:t>
            </a:r>
            <a:r>
              <a:rPr lang="en-US" altLang="zh-TW" sz="2100" b="1" dirty="0" smtClean="0">
                <a:solidFill>
                  <a:srgbClr val="336600"/>
                </a:solidFill>
                <a:ea typeface="標楷體" pitchFamily="65" charset="-120"/>
              </a:rPr>
              <a:t>5</a:t>
            </a:r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層之獨棟建築；</a:t>
            </a:r>
            <a:r>
              <a:rPr lang="en-US" altLang="zh-TW" sz="2100" b="1" dirty="0" smtClean="0">
                <a:solidFill>
                  <a:srgbClr val="336600"/>
                </a:solidFill>
                <a:ea typeface="標楷體" pitchFamily="65" charset="-120"/>
              </a:rPr>
              <a:t>80</a:t>
            </a:r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年</a:t>
            </a:r>
            <a:r>
              <a:rPr lang="en-US" altLang="zh-TW" sz="2100" b="1" dirty="0" smtClean="0">
                <a:solidFill>
                  <a:srgbClr val="336600"/>
                </a:solidFill>
                <a:ea typeface="標楷體" pitchFamily="65" charset="-120"/>
              </a:rPr>
              <a:t>5</a:t>
            </a:r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月新館落成使用至今、</a:t>
            </a:r>
            <a:r>
              <a:rPr lang="en-US" altLang="zh-TW" sz="2100" b="1" dirty="0" smtClean="0">
                <a:solidFill>
                  <a:srgbClr val="336600"/>
                </a:solidFill>
                <a:ea typeface="標楷體" pitchFamily="65" charset="-120"/>
              </a:rPr>
              <a:t>99</a:t>
            </a:r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年</a:t>
            </a:r>
            <a:r>
              <a:rPr lang="en-US" altLang="zh-TW" sz="2100" b="1" dirty="0" smtClean="0">
                <a:solidFill>
                  <a:srgbClr val="336600"/>
                </a:solidFill>
                <a:ea typeface="標楷體" pitchFamily="65" charset="-120"/>
              </a:rPr>
              <a:t>9</a:t>
            </a:r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月</a:t>
            </a:r>
            <a:r>
              <a:rPr lang="en-US" altLang="zh-TW" sz="2100" b="1" dirty="0" smtClean="0">
                <a:solidFill>
                  <a:srgbClr val="336600"/>
                </a:solidFill>
                <a:ea typeface="標楷體" pitchFamily="65" charset="-120"/>
              </a:rPr>
              <a:t>2</a:t>
            </a:r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樓</a:t>
            </a:r>
            <a:r>
              <a:rPr lang="en-US" altLang="zh-TW" sz="2100" b="1" dirty="0" smtClean="0">
                <a:solidFill>
                  <a:srgbClr val="336600"/>
                </a:solidFill>
                <a:ea typeface="標楷體" pitchFamily="65" charset="-120"/>
              </a:rPr>
              <a:t>SMART</a:t>
            </a:r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數位學習區啟用</a:t>
            </a:r>
          </a:p>
          <a:p>
            <a:pPr eaLnBrk="1" hangingPunct="1"/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圖書二館（</a:t>
            </a:r>
            <a:r>
              <a:rPr lang="zh-TW" altLang="en-US" sz="1700" b="1" u="sng" dirty="0" smtClean="0">
                <a:solidFill>
                  <a:srgbClr val="336600"/>
                </a:solidFill>
                <a:ea typeface="標楷體" pitchFamily="65" charset="-120"/>
              </a:rPr>
              <a:t>中西文現刊區及資訊檢索服務區</a:t>
            </a:r>
            <a:r>
              <a:rPr lang="zh-TW" altLang="en-US" sz="2100" b="1" dirty="0" smtClean="0">
                <a:solidFill>
                  <a:srgbClr val="336600"/>
                </a:solidFill>
                <a:ea typeface="標楷體" pitchFamily="65" charset="-120"/>
              </a:rPr>
              <a:t>）：</a:t>
            </a:r>
            <a:r>
              <a:rPr lang="zh-TW" altLang="en-US" sz="2000" b="1" dirty="0" smtClean="0">
                <a:solidFill>
                  <a:srgbClr val="336600"/>
                </a:solidFill>
                <a:ea typeface="標楷體" pitchFamily="65" charset="-120"/>
              </a:rPr>
              <a:t>位於研究大樓</a:t>
            </a:r>
            <a:r>
              <a:rPr lang="en-US" altLang="zh-TW" sz="2000" b="1" dirty="0" smtClean="0">
                <a:solidFill>
                  <a:srgbClr val="336600"/>
                </a:solidFill>
                <a:ea typeface="標楷體" pitchFamily="65" charset="-120"/>
              </a:rPr>
              <a:t>3</a:t>
            </a:r>
            <a:r>
              <a:rPr lang="zh-TW" altLang="en-US" sz="2000" b="1" dirty="0" smtClean="0">
                <a:solidFill>
                  <a:srgbClr val="336600"/>
                </a:solidFill>
                <a:ea typeface="標楷體" pitchFamily="65" charset="-120"/>
              </a:rPr>
              <a:t>樓後半及</a:t>
            </a:r>
            <a:r>
              <a:rPr lang="en-US" altLang="zh-TW" sz="2000" b="1" dirty="0" smtClean="0">
                <a:solidFill>
                  <a:srgbClr val="336600"/>
                </a:solidFill>
                <a:ea typeface="標楷體" pitchFamily="65" charset="-120"/>
              </a:rPr>
              <a:t>4</a:t>
            </a:r>
            <a:r>
              <a:rPr lang="zh-TW" altLang="en-US" sz="2000" b="1" dirty="0" smtClean="0">
                <a:solidFill>
                  <a:srgbClr val="336600"/>
                </a:solidFill>
                <a:ea typeface="標楷體" pitchFamily="65" charset="-120"/>
              </a:rPr>
              <a:t>樓，以空中走廊連接一館；</a:t>
            </a:r>
            <a:r>
              <a:rPr lang="en-US" altLang="zh-TW" sz="2000" b="1" dirty="0" smtClean="0">
                <a:solidFill>
                  <a:srgbClr val="336600"/>
                </a:solidFill>
                <a:ea typeface="標楷體" pitchFamily="65" charset="-120"/>
              </a:rPr>
              <a:t>90</a:t>
            </a:r>
            <a:r>
              <a:rPr lang="zh-TW" altLang="en-US" sz="2000" b="1" dirty="0" smtClean="0">
                <a:solidFill>
                  <a:srgbClr val="336600"/>
                </a:solidFill>
                <a:ea typeface="標楷體" pitchFamily="65" charset="-120"/>
              </a:rPr>
              <a:t>年</a:t>
            </a:r>
            <a:r>
              <a:rPr lang="en-US" altLang="zh-TW" sz="2000" b="1" dirty="0" smtClean="0">
                <a:solidFill>
                  <a:srgbClr val="336600"/>
                </a:solidFill>
                <a:ea typeface="標楷體" pitchFamily="65" charset="-120"/>
              </a:rPr>
              <a:t>9</a:t>
            </a:r>
            <a:r>
              <a:rPr lang="zh-TW" altLang="en-US" sz="2000" b="1" dirty="0" smtClean="0">
                <a:solidFill>
                  <a:srgbClr val="336600"/>
                </a:solidFill>
                <a:ea typeface="標楷體" pitchFamily="65" charset="-120"/>
              </a:rPr>
              <a:t>月啟用</a:t>
            </a:r>
          </a:p>
        </p:txBody>
      </p:sp>
      <p:sp>
        <p:nvSpPr>
          <p:cNvPr id="54274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D58F5A8-3F8A-4955-AFB5-A525E9433455}" type="slidenum">
              <a:rPr lang="en-US" altLang="zh-TW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308227" name="Rectangle 3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TW" altLang="en-US" sz="37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圖書館館</a:t>
            </a:r>
            <a:r>
              <a:rPr lang="zh-TW" altLang="en-US" sz="37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舍</a:t>
            </a:r>
            <a:endParaRPr lang="zh-TW" altLang="en-US" sz="37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標楷體" pitchFamily="65" charset="-120"/>
            </a:endParaRPr>
          </a:p>
        </p:txBody>
      </p:sp>
      <p:pic>
        <p:nvPicPr>
          <p:cNvPr id="52229" name="Picture 4" descr="圖1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276475"/>
            <a:ext cx="63119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文字方塊 5"/>
          <p:cNvSpPr txBox="1">
            <a:spLocks noChangeArrowheads="1"/>
          </p:cNvSpPr>
          <p:nvPr/>
        </p:nvSpPr>
        <p:spPr bwMode="auto">
          <a:xfrm>
            <a:off x="3563938" y="5373688"/>
            <a:ext cx="360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endParaRPr lang="zh-TW" altLang="en-US" sz="3100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4038600" cy="4497363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圖書館開放時間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076056" y="1628800"/>
            <a:ext cx="3888432" cy="4752528"/>
          </a:xfrm>
        </p:spPr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電腦教室開放時間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(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機械大樓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樓計算機中心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18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1723" t="29270" r="5887" b="10272"/>
          <a:stretch>
            <a:fillRect/>
          </a:stretch>
        </p:blipFill>
        <p:spPr bwMode="auto">
          <a:xfrm>
            <a:off x="251520" y="2204863"/>
            <a:ext cx="5112568" cy="439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7198" t="51544" r="33033" b="21409"/>
          <a:stretch>
            <a:fillRect/>
          </a:stretch>
        </p:blipFill>
        <p:spPr bwMode="auto">
          <a:xfrm>
            <a:off x="5364088" y="2492896"/>
            <a:ext cx="338437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框架 6"/>
          <p:cNvSpPr/>
          <p:nvPr/>
        </p:nvSpPr>
        <p:spPr>
          <a:xfrm>
            <a:off x="2267744" y="6165304"/>
            <a:ext cx="6624736" cy="57606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67744" y="6237312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學生證直接刷卡入館</a:t>
            </a:r>
            <a:r>
              <a:rPr lang="en-US" altLang="zh-TW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;</a:t>
            </a:r>
            <a:r>
              <a:rPr lang="zh-TW" altLang="en-US" b="1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攜帶食物飲料將被停止入館及借書權</a:t>
            </a:r>
            <a:r>
              <a:rPr lang="en-US" altLang="zh-TW" b="1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b="1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個月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691680" y="1196752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圖書暨資訊處</a:t>
            </a:r>
            <a:r>
              <a:rPr lang="en-US" altLang="zh-TW" sz="2800" dirty="0" smtClean="0">
                <a:solidFill>
                  <a:srgbClr val="2D11FB"/>
                </a:solidFill>
              </a:rPr>
              <a:t>http//:li.ntou.edu.tw</a:t>
            </a:r>
            <a:endParaRPr lang="zh-TW" altLang="en-US" sz="2800" dirty="0">
              <a:solidFill>
                <a:srgbClr val="2D11FB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1259632" y="3429000"/>
            <a:ext cx="576064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氣溫高於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28</a:t>
            </a:r>
            <a:r>
              <a:rPr lang="zh-TW" altLang="en-US" sz="48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。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C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sz="3100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圖書館提供</a:t>
            </a:r>
            <a:r>
              <a:rPr lang="en-US" altLang="zh-TW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786</a:t>
            </a:r>
            <a:r>
              <a:rPr lang="zh-TW" altLang="en-US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個座位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供閱覽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圖書一二館，刷本校學生證或換證入館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書中心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(B1)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自由入座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考期帶學生證備查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endParaRPr lang="zh-TW" altLang="en-US" dirty="0"/>
          </a:p>
        </p:txBody>
      </p:sp>
      <p:pic>
        <p:nvPicPr>
          <p:cNvPr id="8" name="Picture 7" descr="\\stage\public\picture\20100804 館舍照片\DSCN9606.JPG"/>
          <p:cNvPicPr>
            <a:picLocks noChangeAspect="1" noChangeArrowheads="1"/>
          </p:cNvPicPr>
          <p:nvPr/>
        </p:nvPicPr>
        <p:blipFill>
          <a:blip r:embed="rId2" cstate="print"/>
          <a:srcRect t="13128" r="2852" b="6893"/>
          <a:stretch>
            <a:fillRect/>
          </a:stretch>
        </p:blipFill>
        <p:spPr bwMode="auto">
          <a:xfrm>
            <a:off x="4291792" y="3861048"/>
            <a:ext cx="485220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圖20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3960440" cy="361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</a:rPr>
              <a:t>準備考試、安靜看書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4067944" y="1268760"/>
            <a:ext cx="4608512" cy="2952328"/>
          </a:xfrm>
        </p:spPr>
        <p:txBody>
          <a:bodyPr/>
          <a:lstStyle/>
          <a:p>
            <a:pPr>
              <a:buNone/>
            </a:pPr>
            <a:endParaRPr lang="zh-TW" altLang="en-US" sz="32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9482" t="34878" r="19783" b="14191"/>
          <a:stretch>
            <a:fillRect/>
          </a:stretch>
        </p:blipFill>
        <p:spPr bwMode="auto">
          <a:xfrm>
            <a:off x="169464" y="905017"/>
            <a:ext cx="4258520" cy="436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li\Documents\空間\DSC01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12776"/>
            <a:ext cx="4376254" cy="3282190"/>
          </a:xfrm>
          <a:prstGeom prst="rect">
            <a:avLst/>
          </a:prstGeom>
          <a:noFill/>
        </p:spPr>
      </p:pic>
      <p:sp>
        <p:nvSpPr>
          <p:cNvPr id="7" name="內容版面配置區 4"/>
          <p:cNvSpPr txBox="1">
            <a:spLocks/>
          </p:cNvSpPr>
          <p:nvPr/>
        </p:nvSpPr>
        <p:spPr>
          <a:xfrm>
            <a:off x="0" y="1196752"/>
            <a:ext cx="4067944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9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52736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l"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n-cs"/>
              </a:rPr>
              <a:t>借書、看新書</a:t>
            </a:r>
            <a:endParaRPr lang="en-US" altLang="zh-TW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10" name="向上箭號圖說文字 9"/>
          <p:cNvSpPr/>
          <p:nvPr/>
        </p:nvSpPr>
        <p:spPr>
          <a:xfrm>
            <a:off x="467544" y="4725144"/>
            <a:ext cx="8280920" cy="2016224"/>
          </a:xfrm>
          <a:prstGeom prst="upArrowCallout">
            <a:avLst>
              <a:gd name="adj1" fmla="val 12340"/>
              <a:gd name="adj2" fmla="val 16647"/>
              <a:gd name="adj3" fmla="val 8636"/>
              <a:gd name="adj4" fmla="val 83019"/>
            </a:avLst>
          </a:prstGeom>
          <a:solidFill>
            <a:schemeClr val="accent2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dirty="0" smtClean="0"/>
          </a:p>
          <a:p>
            <a:pPr>
              <a:defRPr/>
            </a:pPr>
            <a:r>
              <a:rPr lang="en-US" altLang="zh-TW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借書：大學部</a:t>
            </a:r>
            <a:r>
              <a:rPr lang="en-US" altLang="zh-TW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冊、借期以圖書館系統為憑。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視聽資料僅供學生於館內觀賞！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預約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：欲借圖書如已被他人借出，可辦理線上預約。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898525" indent="-898525">
              <a:defRPr/>
            </a:pPr>
            <a:r>
              <a:rPr lang="en-US" altLang="zh-TW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續借：借書期滿，如無他人預約，得自行於到期日前</a:t>
            </a:r>
            <a:r>
              <a:rPr lang="en-US" altLang="zh-TW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日內</a:t>
            </a:r>
            <a:r>
              <a:rPr lang="en-US" altLang="zh-TW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含到期當日</a:t>
            </a:r>
            <a:r>
              <a:rPr lang="en-US" altLang="zh-TW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辦理線上續借</a:t>
            </a:r>
            <a:r>
              <a:rPr lang="zh-TW" altLang="en-US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。並自續借日起算新的到期日，續借</a:t>
            </a:r>
            <a:r>
              <a:rPr lang="zh-TW" altLang="en-US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以</a:t>
            </a:r>
            <a:r>
              <a:rPr lang="en-US" altLang="zh-TW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b="1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次為限</a:t>
            </a:r>
            <a:r>
              <a:rPr lang="zh-TW" altLang="en-US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  <a:p>
            <a:pPr marL="2243138" indent="-2243138">
              <a:defRPr/>
            </a:pPr>
            <a:r>
              <a:rPr lang="en-US" altLang="zh-TW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還書：服務台或投還書箱</a:t>
            </a:r>
            <a:r>
              <a:rPr lang="en-US" altLang="zh-TW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以下個非例假日為還書日，詳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&lt;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還書箱使用要點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&gt;)</a:t>
            </a:r>
            <a:r>
              <a:rPr lang="zh-TW" altLang="en-US" dirty="0" smtClean="0">
                <a:ea typeface="新細明體" pitchFamily="18" charset="-120"/>
              </a:rPr>
              <a:t> </a:t>
            </a:r>
            <a:endParaRPr lang="zh-TW" altLang="en-US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None/>
            </a:pP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algn="ctr">
              <a:buNone/>
            </a:pPr>
            <a:r>
              <a:rPr lang="en-US" altLang="zh-TW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SMART</a:t>
            </a:r>
            <a:r>
              <a:rPr lang="zh-TW" altLang="en-US" dirty="0" smtClean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數位學習區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2010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日啟用了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ctr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歡迎多加利用圖書館各項資源、服務與設施體驗數位學習的快感！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圖片 13" descr="990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3016243"/>
            <a:ext cx="5682944" cy="384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flowChartAlternateProcess">
            <a:avLst/>
          </a:prstGeom>
          <a:gradFill rotWithShape="1">
            <a:gsLst>
              <a:gs pos="0">
                <a:srgbClr val="CC0000"/>
              </a:gs>
              <a:gs pos="50000">
                <a:schemeClr val="bg1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n-cs"/>
              </a:rPr>
              <a:t>更多服務</a:t>
            </a:r>
            <a:r>
              <a:rPr lang="en-US" altLang="zh-TW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n-cs"/>
              </a:rPr>
              <a:t> </a:t>
            </a:r>
            <a:r>
              <a:rPr lang="en-US" altLang="zh-TW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標楷體" pitchFamily="65" charset="-120"/>
                <a:cs typeface="+mn-cs"/>
              </a:rPr>
              <a:t>~</a:t>
            </a:r>
            <a:endParaRPr lang="en-US" altLang="zh-TW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</TotalTime>
  <Words>1504</Words>
  <Application>Microsoft Office PowerPoint</Application>
  <PresentationFormat>如螢幕大小 (4:3)</PresentationFormat>
  <Paragraphs>205</Paragraphs>
  <Slides>32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戀上海大圖書館</vt:lpstr>
      <vt:lpstr>走進高等教育的桃花源 </vt:lpstr>
      <vt:lpstr> library time </vt:lpstr>
      <vt:lpstr>圖書館源起 </vt:lpstr>
      <vt:lpstr>投影片 5</vt:lpstr>
      <vt:lpstr>投影片 6</vt:lpstr>
      <vt:lpstr> </vt:lpstr>
      <vt:lpstr>借書、看新書</vt:lpstr>
      <vt:lpstr>更多服務 ~</vt:lpstr>
      <vt:lpstr>看報紙</vt:lpstr>
      <vt:lpstr>   </vt:lpstr>
      <vt:lpstr>投影片 12</vt:lpstr>
      <vt:lpstr>投影片 13</vt:lpstr>
      <vt:lpstr>  </vt:lpstr>
      <vt:lpstr>影/列印、掃描</vt:lpstr>
      <vt:lpstr>找資料</vt:lpstr>
      <vt:lpstr>投影片 17</vt:lpstr>
      <vt:lpstr>交作業寫報告</vt:lpstr>
      <vt:lpstr> </vt:lpstr>
      <vt:lpstr>圖書介購– 教學研究優先</vt:lpstr>
      <vt:lpstr>個人借閱記錄查詢</vt:lpstr>
      <vt:lpstr>E-Mail通知服務活動訊息及圖書即將到期、逾期、預約可借通知 圖書館通知單一律以E-mail寄發至海大個人電子郵件信箱&lt;帳號＠mail.ntou.edu.tw&gt;信箱</vt:lpstr>
      <vt:lpstr>投影片 23</vt:lpstr>
      <vt:lpstr>善用forward功能 將學校信件設定轉寄至您慣用的e-mail帳號</vt:lpstr>
      <vt:lpstr> 圖書館多元化推廣活動 報名網址 http://lib.ntou.edu.tw/readers/course/now.php </vt:lpstr>
      <vt:lpstr>投影片 26</vt:lpstr>
      <vt:lpstr>投影片 27</vt:lpstr>
      <vt:lpstr>看藝文展‧聽音樂會</vt:lpstr>
      <vt:lpstr>      下雨沒帶傘怎麼辦?</vt:lpstr>
      <vt:lpstr>投影片 30</vt:lpstr>
      <vt:lpstr>      </vt:lpstr>
      <vt:lpstr>投影片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海大圖資服務</dc:title>
  <dc:creator>cynthia</dc:creator>
  <cp:lastModifiedBy>li</cp:lastModifiedBy>
  <cp:revision>129</cp:revision>
  <dcterms:created xsi:type="dcterms:W3CDTF">2010-02-19T01:41:14Z</dcterms:created>
  <dcterms:modified xsi:type="dcterms:W3CDTF">2011-08-22T01:22:50Z</dcterms:modified>
</cp:coreProperties>
</file>